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121"/>
  </p:notesMasterIdLst>
  <p:sldIdLst>
    <p:sldId id="256" r:id="rId2"/>
    <p:sldId id="257" r:id="rId3"/>
    <p:sldId id="283" r:id="rId4"/>
    <p:sldId id="307" r:id="rId5"/>
    <p:sldId id="333" r:id="rId6"/>
    <p:sldId id="369" r:id="rId7"/>
    <p:sldId id="260" r:id="rId8"/>
    <p:sldId id="265" r:id="rId9"/>
    <p:sldId id="266" r:id="rId10"/>
    <p:sldId id="267" r:id="rId11"/>
    <p:sldId id="268" r:id="rId12"/>
    <p:sldId id="271" r:id="rId13"/>
    <p:sldId id="272" r:id="rId14"/>
    <p:sldId id="273" r:id="rId15"/>
    <p:sldId id="286" r:id="rId16"/>
    <p:sldId id="285" r:id="rId17"/>
    <p:sldId id="284" r:id="rId18"/>
    <p:sldId id="287" r:id="rId19"/>
    <p:sldId id="301" r:id="rId20"/>
    <p:sldId id="276" r:id="rId21"/>
    <p:sldId id="282" r:id="rId22"/>
    <p:sldId id="288" r:id="rId23"/>
    <p:sldId id="275" r:id="rId24"/>
    <p:sldId id="274" r:id="rId25"/>
    <p:sldId id="302" r:id="rId26"/>
    <p:sldId id="303" r:id="rId27"/>
    <p:sldId id="290" r:id="rId28"/>
    <p:sldId id="304" r:id="rId29"/>
    <p:sldId id="292" r:id="rId30"/>
    <p:sldId id="291" r:id="rId31"/>
    <p:sldId id="300" r:id="rId32"/>
    <p:sldId id="306" r:id="rId33"/>
    <p:sldId id="305" r:id="rId34"/>
    <p:sldId id="297" r:id="rId35"/>
    <p:sldId id="308" r:id="rId36"/>
    <p:sldId id="309" r:id="rId37"/>
    <p:sldId id="294" r:id="rId38"/>
    <p:sldId id="311" r:id="rId39"/>
    <p:sldId id="313" r:id="rId40"/>
    <p:sldId id="315" r:id="rId41"/>
    <p:sldId id="316" r:id="rId42"/>
    <p:sldId id="318" r:id="rId43"/>
    <p:sldId id="320" r:id="rId44"/>
    <p:sldId id="277" r:id="rId45"/>
    <p:sldId id="295" r:id="rId46"/>
    <p:sldId id="321" r:id="rId47"/>
    <p:sldId id="322" r:id="rId48"/>
    <p:sldId id="296" r:id="rId49"/>
    <p:sldId id="323" r:id="rId50"/>
    <p:sldId id="298" r:id="rId51"/>
    <p:sldId id="299" r:id="rId52"/>
    <p:sldId id="324" r:id="rId53"/>
    <p:sldId id="325" r:id="rId54"/>
    <p:sldId id="326" r:id="rId55"/>
    <p:sldId id="327" r:id="rId56"/>
    <p:sldId id="328" r:id="rId57"/>
    <p:sldId id="329" r:id="rId58"/>
    <p:sldId id="330" r:id="rId59"/>
    <p:sldId id="331" r:id="rId60"/>
    <p:sldId id="332"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0" r:id="rId78"/>
    <p:sldId id="351" r:id="rId79"/>
    <p:sldId id="353" r:id="rId80"/>
    <p:sldId id="354" r:id="rId81"/>
    <p:sldId id="355" r:id="rId82"/>
    <p:sldId id="310" r:id="rId83"/>
    <p:sldId id="356" r:id="rId84"/>
    <p:sldId id="357" r:id="rId85"/>
    <p:sldId id="312" r:id="rId86"/>
    <p:sldId id="358" r:id="rId87"/>
    <p:sldId id="359" r:id="rId88"/>
    <p:sldId id="360" r:id="rId89"/>
    <p:sldId id="289" r:id="rId90"/>
    <p:sldId id="361" r:id="rId91"/>
    <p:sldId id="362" r:id="rId92"/>
    <p:sldId id="314" r:id="rId93"/>
    <p:sldId id="363" r:id="rId94"/>
    <p:sldId id="364" r:id="rId95"/>
    <p:sldId id="365" r:id="rId96"/>
    <p:sldId id="366" r:id="rId97"/>
    <p:sldId id="367" r:id="rId98"/>
    <p:sldId id="368" r:id="rId99"/>
    <p:sldId id="370" r:id="rId100"/>
    <p:sldId id="371" r:id="rId101"/>
    <p:sldId id="372" r:id="rId102"/>
    <p:sldId id="373" r:id="rId103"/>
    <p:sldId id="374" r:id="rId104"/>
    <p:sldId id="376" r:id="rId105"/>
    <p:sldId id="379" r:id="rId106"/>
    <p:sldId id="378" r:id="rId107"/>
    <p:sldId id="380" r:id="rId108"/>
    <p:sldId id="381" r:id="rId109"/>
    <p:sldId id="382" r:id="rId110"/>
    <p:sldId id="384" r:id="rId111"/>
    <p:sldId id="385" r:id="rId112"/>
    <p:sldId id="386" r:id="rId113"/>
    <p:sldId id="387" r:id="rId114"/>
    <p:sldId id="388" r:id="rId115"/>
    <p:sldId id="389" r:id="rId116"/>
    <p:sldId id="390" r:id="rId117"/>
    <p:sldId id="391" r:id="rId118"/>
    <p:sldId id="392" r:id="rId119"/>
    <p:sldId id="393" r:id="rId120"/>
  </p:sldIdLst>
  <p:sldSz cx="12192000" cy="6858000"/>
  <p:notesSz cx="6858000" cy="9144000"/>
  <p:embeddedFontLst>
    <p:embeddedFont>
      <p:font typeface="Times" panose="02020603050405020304" pitchFamily="18" charset="0"/>
      <p:regular r:id="rId122"/>
      <p:bold r:id="rId123"/>
      <p:italic r:id="rId124"/>
      <p:boldItalic r:id="rId125"/>
    </p:embeddedFont>
    <p:embeddedFont>
      <p:font typeface="Trebuchet MS" panose="020B0603020202020204" pitchFamily="34" charset="0"/>
      <p:regular r:id="rId126"/>
      <p:bold r:id="rId127"/>
      <p:italic r:id="rId128"/>
      <p:boldItalic r:id="rId129"/>
    </p:embeddedFont>
    <p:embeddedFont>
      <p:font typeface="宋体" panose="02010600030101010101" pitchFamily="2" charset="-122"/>
      <p:regular r:id="rId130"/>
    </p:embeddedFont>
    <p:embeddedFont>
      <p:font typeface="Impact" panose="020B0806030902050204" pitchFamily="34" charset="0"/>
      <p:regular r:id="rId131"/>
    </p:embeddedFont>
    <p:embeddedFont>
      <p:font typeface="Open Sans" panose="020B0604020202020204" charset="0"/>
      <p:regular r:id="rId132"/>
      <p:bold r:id="rId133"/>
      <p:italic r:id="rId134"/>
      <p:boldItalic r:id="rId135"/>
    </p:embeddedFont>
    <p:embeddedFont>
      <p:font typeface="Microsoft YaHei" panose="020B0503020204020204" pitchFamily="34" charset="-122"/>
      <p:regular r:id="rId136"/>
      <p:bold r:id="rId137"/>
    </p:embeddedFont>
    <p:embeddedFont>
      <p:font typeface="Tahoma" panose="020B0604030504040204" pitchFamily="34" charset="0"/>
      <p:regular r:id="rId138"/>
      <p:bold r:id="rId139"/>
    </p:embeddedFont>
    <p:embeddedFont>
      <p:font typeface="Calibri" panose="020F0502020204030204" pitchFamily="34" charset="0"/>
      <p:regular r:id="rId140"/>
      <p:bold r:id="rId141"/>
      <p:italic r:id="rId142"/>
      <p:boldItalic r:id="rId143"/>
    </p:embeddedFont>
    <p:embeddedFont>
      <p:font typeface="Wingdings 3" panose="05040102010807070707" pitchFamily="18" charset="2"/>
      <p:regular r:id="rId1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5" roundtripDataSignature="AMtx7mhrTw11pZgumZFE/jrXWOBqTLd87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1F6B73-016E-4EF7-82AD-10CAB8160629}">
  <a:tblStyle styleId="{791F6B73-016E-4EF7-82AD-10CAB816062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p:cViewPr varScale="1">
        <p:scale>
          <a:sx n="109" d="100"/>
          <a:sy n="109" d="100"/>
        </p:scale>
        <p:origin x="65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7.fntdata"/><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4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142"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44" Type="http://schemas.openxmlformats.org/officeDocument/2006/relationships/font" Target="fonts/font23.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4" name="Google Shape;124;p3: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9" name="Google Shape;139;p4: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5: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4" name="Google Shape;154;p5: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6: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9" name="Google Shape;169;p6: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104</a:t>
            </a:fld>
            <a:endParaRPr lang="zh-CN" altLang="en-US"/>
          </a:p>
        </p:txBody>
      </p:sp>
    </p:spTree>
    <p:extLst>
      <p:ext uri="{BB962C8B-B14F-4D97-AF65-F5344CB8AC3E}">
        <p14:creationId xmlns:p14="http://schemas.microsoft.com/office/powerpoint/2010/main" val="1903027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105</a:t>
            </a:fld>
            <a:endParaRPr lang="zh-CN" altLang="en-US"/>
          </a:p>
        </p:txBody>
      </p:sp>
    </p:spTree>
    <p:extLst>
      <p:ext uri="{BB962C8B-B14F-4D97-AF65-F5344CB8AC3E}">
        <p14:creationId xmlns:p14="http://schemas.microsoft.com/office/powerpoint/2010/main" val="187990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106</a:t>
            </a:fld>
            <a:endParaRPr lang="zh-CN" altLang="en-US"/>
          </a:p>
        </p:txBody>
      </p:sp>
    </p:spTree>
    <p:extLst>
      <p:ext uri="{BB962C8B-B14F-4D97-AF65-F5344CB8AC3E}">
        <p14:creationId xmlns:p14="http://schemas.microsoft.com/office/powerpoint/2010/main" val="2760854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107</a:t>
            </a:fld>
            <a:endParaRPr lang="zh-CN" altLang="en-US"/>
          </a:p>
        </p:txBody>
      </p:sp>
    </p:spTree>
    <p:extLst>
      <p:ext uri="{BB962C8B-B14F-4D97-AF65-F5344CB8AC3E}">
        <p14:creationId xmlns:p14="http://schemas.microsoft.com/office/powerpoint/2010/main" val="1150584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108</a:t>
            </a:fld>
            <a:endParaRPr lang="zh-CN" altLang="en-US"/>
          </a:p>
        </p:txBody>
      </p:sp>
    </p:spTree>
    <p:extLst>
      <p:ext uri="{BB962C8B-B14F-4D97-AF65-F5344CB8AC3E}">
        <p14:creationId xmlns:p14="http://schemas.microsoft.com/office/powerpoint/2010/main" val="1033248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109</a:t>
            </a:fld>
            <a:endParaRPr lang="zh-CN" altLang="en-US"/>
          </a:p>
        </p:txBody>
      </p:sp>
    </p:spTree>
    <p:extLst>
      <p:ext uri="{BB962C8B-B14F-4D97-AF65-F5344CB8AC3E}">
        <p14:creationId xmlns:p14="http://schemas.microsoft.com/office/powerpoint/2010/main" val="3969458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110</a:t>
            </a:fld>
            <a:endParaRPr lang="zh-CN" altLang="en-US"/>
          </a:p>
        </p:txBody>
      </p:sp>
    </p:spTree>
    <p:extLst>
      <p:ext uri="{BB962C8B-B14F-4D97-AF65-F5344CB8AC3E}">
        <p14:creationId xmlns:p14="http://schemas.microsoft.com/office/powerpoint/2010/main" val="1157363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111</a:t>
            </a:fld>
            <a:endParaRPr lang="zh-CN" altLang="en-US"/>
          </a:p>
        </p:txBody>
      </p:sp>
    </p:spTree>
    <p:extLst>
      <p:ext uri="{BB962C8B-B14F-4D97-AF65-F5344CB8AC3E}">
        <p14:creationId xmlns:p14="http://schemas.microsoft.com/office/powerpoint/2010/main" val="1379574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112</a:t>
            </a:fld>
            <a:endParaRPr lang="zh-CN" altLang="en-US"/>
          </a:p>
        </p:txBody>
      </p:sp>
    </p:spTree>
    <p:extLst>
      <p:ext uri="{BB962C8B-B14F-4D97-AF65-F5344CB8AC3E}">
        <p14:creationId xmlns:p14="http://schemas.microsoft.com/office/powerpoint/2010/main" val="2028795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113</a:t>
            </a:fld>
            <a:endParaRPr lang="zh-CN" altLang="en-US"/>
          </a:p>
        </p:txBody>
      </p:sp>
    </p:spTree>
    <p:extLst>
      <p:ext uri="{BB962C8B-B14F-4D97-AF65-F5344CB8AC3E}">
        <p14:creationId xmlns:p14="http://schemas.microsoft.com/office/powerpoint/2010/main" val="1103220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114</a:t>
            </a:fld>
            <a:endParaRPr lang="zh-CN" altLang="en-US"/>
          </a:p>
        </p:txBody>
      </p:sp>
    </p:spTree>
    <p:extLst>
      <p:ext uri="{BB962C8B-B14F-4D97-AF65-F5344CB8AC3E}">
        <p14:creationId xmlns:p14="http://schemas.microsoft.com/office/powerpoint/2010/main" val="2965446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115</a:t>
            </a:fld>
            <a:endParaRPr lang="zh-CN" altLang="en-US"/>
          </a:p>
        </p:txBody>
      </p:sp>
    </p:spTree>
    <p:extLst>
      <p:ext uri="{BB962C8B-B14F-4D97-AF65-F5344CB8AC3E}">
        <p14:creationId xmlns:p14="http://schemas.microsoft.com/office/powerpoint/2010/main" val="73539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116</a:t>
            </a:fld>
            <a:endParaRPr lang="zh-CN" altLang="en-US"/>
          </a:p>
        </p:txBody>
      </p:sp>
    </p:spTree>
    <p:extLst>
      <p:ext uri="{BB962C8B-B14F-4D97-AF65-F5344CB8AC3E}">
        <p14:creationId xmlns:p14="http://schemas.microsoft.com/office/powerpoint/2010/main" val="1361136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117</a:t>
            </a:fld>
            <a:endParaRPr lang="zh-CN" altLang="en-US"/>
          </a:p>
        </p:txBody>
      </p:sp>
    </p:spTree>
    <p:extLst>
      <p:ext uri="{BB962C8B-B14F-4D97-AF65-F5344CB8AC3E}">
        <p14:creationId xmlns:p14="http://schemas.microsoft.com/office/powerpoint/2010/main" val="3024751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118</a:t>
            </a:fld>
            <a:endParaRPr lang="zh-CN" altLang="en-US"/>
          </a:p>
        </p:txBody>
      </p:sp>
    </p:spTree>
    <p:extLst>
      <p:ext uri="{BB962C8B-B14F-4D97-AF65-F5344CB8AC3E}">
        <p14:creationId xmlns:p14="http://schemas.microsoft.com/office/powerpoint/2010/main" val="175820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77875" y="1200150"/>
            <a:ext cx="5759450" cy="32400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A56CAD-6EE7-44C3-9BDA-506B74854F69}" type="slidenum">
              <a:rPr lang="zh-CN" altLang="en-US" smtClean="0"/>
              <a:t>119</a:t>
            </a:fld>
            <a:endParaRPr lang="zh-CN" altLang="en-US"/>
          </a:p>
        </p:txBody>
      </p:sp>
    </p:spTree>
    <p:extLst>
      <p:ext uri="{BB962C8B-B14F-4D97-AF65-F5344CB8AC3E}">
        <p14:creationId xmlns:p14="http://schemas.microsoft.com/office/powerpoint/2010/main" val="401424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9569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701303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911702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065960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48741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434680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820707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021044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标题和内容">
  <p:cSld name="标题和内容">
    <p:bg>
      <p:bgPr>
        <a:blipFill>
          <a:blip r:embed="rId2">
            <a:alphaModFix/>
          </a:blip>
          <a:stretch>
            <a:fillRect/>
          </a:stretch>
        </a:blipFill>
        <a:effectLst/>
      </p:bgPr>
    </p:bg>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76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6006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320658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067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534046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534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9616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355933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855958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6339700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https://www.oracle.com/java/technologies/javase/javase-jdk8-downloads.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eclipse.org/download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stackoverflow.com/questions/13098668/java-string-comparison-equals-vs"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
          <p:cNvSpPr txBox="1"/>
          <p:nvPr/>
        </p:nvSpPr>
        <p:spPr>
          <a:xfrm>
            <a:off x="1676400" y="2819400"/>
            <a:ext cx="8915400"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0" i="0" u="none" strike="noStrike" cap="none" dirty="0">
                <a:solidFill>
                  <a:srgbClr val="154A8D"/>
                </a:solidFill>
                <a:latin typeface="Arial"/>
                <a:ea typeface="Arial"/>
                <a:cs typeface="Arial"/>
                <a:sym typeface="Arial"/>
              </a:rPr>
              <a:t>Java Backend</a:t>
            </a:r>
            <a:endParaRPr sz="6000" b="0" i="0" u="none" strike="noStrike" cap="none" dirty="0">
              <a:solidFill>
                <a:srgbClr val="154A8D"/>
              </a:solidFill>
              <a:latin typeface="Arial"/>
              <a:ea typeface="Arial"/>
              <a:cs typeface="Arial"/>
              <a:sym typeface="Arial"/>
            </a:endParaRPr>
          </a:p>
        </p:txBody>
      </p:sp>
      <p:pic>
        <p:nvPicPr>
          <p:cNvPr id="66" name="Google Shape;66;p1"/>
          <p:cNvPicPr preferRelativeResize="0"/>
          <p:nvPr/>
        </p:nvPicPr>
        <p:blipFill rotWithShape="1">
          <a:blip r:embed="rId3">
            <a:alphaModFix/>
          </a:blip>
          <a:srcRect/>
          <a:stretch/>
        </p:blipFill>
        <p:spPr>
          <a:xfrm>
            <a:off x="5162022" y="914400"/>
            <a:ext cx="7445124" cy="502920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401" name="Google Shape;401;p12"/>
          <p:cNvGrpSpPr/>
          <p:nvPr/>
        </p:nvGrpSpPr>
        <p:grpSpPr>
          <a:xfrm>
            <a:off x="1517289" y="964416"/>
            <a:ext cx="8712598" cy="852875"/>
            <a:chOff x="3129129" y="1121776"/>
            <a:chExt cx="5933741" cy="1171624"/>
          </a:xfrm>
        </p:grpSpPr>
        <p:sp>
          <p:nvSpPr>
            <p:cNvPr id="402" name="Google Shape;402;p1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03" name="Google Shape;403;p12"/>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404" name="Google Shape;404;p12"/>
          <p:cNvGrpSpPr/>
          <p:nvPr/>
        </p:nvGrpSpPr>
        <p:grpSpPr>
          <a:xfrm>
            <a:off x="1618428" y="897169"/>
            <a:ext cx="1561211" cy="1446832"/>
            <a:chOff x="3020983" y="881796"/>
            <a:chExt cx="2097410" cy="2097410"/>
          </a:xfrm>
        </p:grpSpPr>
        <p:grpSp>
          <p:nvGrpSpPr>
            <p:cNvPr id="405" name="Google Shape;405;p12"/>
            <p:cNvGrpSpPr/>
            <p:nvPr/>
          </p:nvGrpSpPr>
          <p:grpSpPr>
            <a:xfrm>
              <a:off x="3020983" y="881796"/>
              <a:ext cx="2097410" cy="2097410"/>
              <a:chOff x="3099689" y="1098878"/>
              <a:chExt cx="1995612" cy="1995615"/>
            </a:xfrm>
          </p:grpSpPr>
          <p:grpSp>
            <p:nvGrpSpPr>
              <p:cNvPr id="406" name="Google Shape;406;p12"/>
              <p:cNvGrpSpPr/>
              <p:nvPr/>
            </p:nvGrpSpPr>
            <p:grpSpPr>
              <a:xfrm>
                <a:off x="3099689" y="1098878"/>
                <a:ext cx="1995612" cy="1995615"/>
                <a:chOff x="6804316" y="2574806"/>
                <a:chExt cx="3585705" cy="3585705"/>
              </a:xfrm>
            </p:grpSpPr>
            <p:sp>
              <p:nvSpPr>
                <p:cNvPr id="407" name="Google Shape;407;p1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8" name="Google Shape;408;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9" name="Google Shape;409;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0" name="Google Shape;410;p12"/>
              <p:cNvSpPr/>
              <p:nvPr/>
            </p:nvSpPr>
            <p:spPr>
              <a:xfrm>
                <a:off x="3222820" y="1148080"/>
                <a:ext cx="1284821"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1" name="Google Shape;411;p12"/>
            <p:cNvSpPr txBox="1"/>
            <p:nvPr/>
          </p:nvSpPr>
          <p:spPr>
            <a:xfrm>
              <a:off x="3438455" y="1314947"/>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12" name="Google Shape;412;p12"/>
          <p:cNvSpPr txBox="1"/>
          <p:nvPr/>
        </p:nvSpPr>
        <p:spPr>
          <a:xfrm>
            <a:off x="2752596" y="1123070"/>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imes New Roman"/>
                <a:ea typeface="Times New Roman"/>
                <a:cs typeface="Times New Roman"/>
                <a:sym typeface="Times New Roman"/>
              </a:rPr>
              <a:t>Một Số Quy Tắc Trong Java</a:t>
            </a:r>
            <a:endParaRPr sz="2800">
              <a:solidFill>
                <a:schemeClr val="lt1"/>
              </a:solidFill>
              <a:latin typeface="Times New Roman"/>
              <a:ea typeface="Times New Roman"/>
              <a:cs typeface="Times New Roman"/>
              <a:sym typeface="Times New Roman"/>
            </a:endParaRPr>
          </a:p>
        </p:txBody>
      </p:sp>
      <p:grpSp>
        <p:nvGrpSpPr>
          <p:cNvPr id="413" name="Google Shape;413;p12"/>
          <p:cNvGrpSpPr/>
          <p:nvPr/>
        </p:nvGrpSpPr>
        <p:grpSpPr>
          <a:xfrm>
            <a:off x="1471569" y="1828942"/>
            <a:ext cx="8967831" cy="4222010"/>
            <a:chOff x="982640" y="1286614"/>
            <a:chExt cx="10081119" cy="5023499"/>
          </a:xfrm>
        </p:grpSpPr>
        <p:sp>
          <p:nvSpPr>
            <p:cNvPr id="414" name="Google Shape;414;p12"/>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15" name="Google Shape;415;p12"/>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416" name="Google Shape;416;p12"/>
            <p:cNvGrpSpPr/>
            <p:nvPr/>
          </p:nvGrpSpPr>
          <p:grpSpPr>
            <a:xfrm>
              <a:off x="982640" y="1596963"/>
              <a:ext cx="751226" cy="4402810"/>
              <a:chOff x="982640" y="1596963"/>
              <a:chExt cx="751226" cy="4402810"/>
            </a:xfrm>
          </p:grpSpPr>
          <p:grpSp>
            <p:nvGrpSpPr>
              <p:cNvPr id="417" name="Google Shape;417;p12"/>
              <p:cNvGrpSpPr/>
              <p:nvPr/>
            </p:nvGrpSpPr>
            <p:grpSpPr>
              <a:xfrm rot="-5400000">
                <a:off x="-615716" y="3650191"/>
                <a:ext cx="4402810" cy="296354"/>
                <a:chOff x="2149635" y="1165383"/>
                <a:chExt cx="3485831" cy="234634"/>
              </a:xfrm>
            </p:grpSpPr>
            <p:grpSp>
              <p:nvGrpSpPr>
                <p:cNvPr id="418" name="Google Shape;418;p12"/>
                <p:cNvGrpSpPr/>
                <p:nvPr/>
              </p:nvGrpSpPr>
              <p:grpSpPr>
                <a:xfrm>
                  <a:off x="2149635" y="1165385"/>
                  <a:ext cx="234632" cy="234632"/>
                  <a:chOff x="2483014" y="1114427"/>
                  <a:chExt cx="209550" cy="209550"/>
                </a:xfrm>
              </p:grpSpPr>
              <p:sp>
                <p:nvSpPr>
                  <p:cNvPr id="419" name="Google Shape;419;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0" name="Google Shape;420;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1" name="Google Shape;421;p12"/>
                <p:cNvGrpSpPr/>
                <p:nvPr/>
              </p:nvGrpSpPr>
              <p:grpSpPr>
                <a:xfrm>
                  <a:off x="2510880" y="1165385"/>
                  <a:ext cx="234632" cy="234632"/>
                  <a:chOff x="2483014" y="1114427"/>
                  <a:chExt cx="209550" cy="209550"/>
                </a:xfrm>
              </p:grpSpPr>
              <p:sp>
                <p:nvSpPr>
                  <p:cNvPr id="422" name="Google Shape;422;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3" name="Google Shape;423;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4" name="Google Shape;424;p12"/>
                <p:cNvGrpSpPr/>
                <p:nvPr/>
              </p:nvGrpSpPr>
              <p:grpSpPr>
                <a:xfrm>
                  <a:off x="2872124" y="1165385"/>
                  <a:ext cx="234632" cy="234632"/>
                  <a:chOff x="2483014" y="1114427"/>
                  <a:chExt cx="209550" cy="209550"/>
                </a:xfrm>
              </p:grpSpPr>
              <p:sp>
                <p:nvSpPr>
                  <p:cNvPr id="425" name="Google Shape;425;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6" name="Google Shape;426;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27" name="Google Shape;427;p12"/>
                <p:cNvGrpSpPr/>
                <p:nvPr/>
              </p:nvGrpSpPr>
              <p:grpSpPr>
                <a:xfrm>
                  <a:off x="3233369" y="1165385"/>
                  <a:ext cx="234632" cy="234632"/>
                  <a:chOff x="2483014" y="1114427"/>
                  <a:chExt cx="209550" cy="209550"/>
                </a:xfrm>
              </p:grpSpPr>
              <p:sp>
                <p:nvSpPr>
                  <p:cNvPr id="428" name="Google Shape;428;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29" name="Google Shape;429;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0" name="Google Shape;430;p12"/>
                <p:cNvGrpSpPr/>
                <p:nvPr/>
              </p:nvGrpSpPr>
              <p:grpSpPr>
                <a:xfrm>
                  <a:off x="3594615" y="1165383"/>
                  <a:ext cx="234632" cy="234632"/>
                  <a:chOff x="2483014" y="1114427"/>
                  <a:chExt cx="209550" cy="209550"/>
                </a:xfrm>
              </p:grpSpPr>
              <p:sp>
                <p:nvSpPr>
                  <p:cNvPr id="431" name="Google Shape;431;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2" name="Google Shape;432;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3" name="Google Shape;433;p12"/>
                <p:cNvGrpSpPr/>
                <p:nvPr/>
              </p:nvGrpSpPr>
              <p:grpSpPr>
                <a:xfrm>
                  <a:off x="3955858" y="1165384"/>
                  <a:ext cx="234632" cy="234632"/>
                  <a:chOff x="2483014" y="1114427"/>
                  <a:chExt cx="209550" cy="209550"/>
                </a:xfrm>
              </p:grpSpPr>
              <p:sp>
                <p:nvSpPr>
                  <p:cNvPr id="434" name="Google Shape;434;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5" name="Google Shape;435;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6" name="Google Shape;436;p12"/>
                <p:cNvGrpSpPr/>
                <p:nvPr/>
              </p:nvGrpSpPr>
              <p:grpSpPr>
                <a:xfrm>
                  <a:off x="4317103" y="1165384"/>
                  <a:ext cx="234632" cy="234632"/>
                  <a:chOff x="2483014" y="1114427"/>
                  <a:chExt cx="209550" cy="209550"/>
                </a:xfrm>
              </p:grpSpPr>
              <p:sp>
                <p:nvSpPr>
                  <p:cNvPr id="437" name="Google Shape;437;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38" name="Google Shape;438;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39" name="Google Shape;439;p12"/>
                <p:cNvGrpSpPr/>
                <p:nvPr/>
              </p:nvGrpSpPr>
              <p:grpSpPr>
                <a:xfrm>
                  <a:off x="4678347" y="1165384"/>
                  <a:ext cx="234632" cy="234632"/>
                  <a:chOff x="2483014" y="1114427"/>
                  <a:chExt cx="209550" cy="209550"/>
                </a:xfrm>
              </p:grpSpPr>
              <p:sp>
                <p:nvSpPr>
                  <p:cNvPr id="440" name="Google Shape;440;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1" name="Google Shape;441;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2" name="Google Shape;442;p12"/>
                <p:cNvGrpSpPr/>
                <p:nvPr/>
              </p:nvGrpSpPr>
              <p:grpSpPr>
                <a:xfrm>
                  <a:off x="5039590" y="1165384"/>
                  <a:ext cx="234632" cy="234632"/>
                  <a:chOff x="2483014" y="1114427"/>
                  <a:chExt cx="209550" cy="209550"/>
                </a:xfrm>
              </p:grpSpPr>
              <p:sp>
                <p:nvSpPr>
                  <p:cNvPr id="443" name="Google Shape;443;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4" name="Google Shape;444;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45" name="Google Shape;445;p12"/>
                <p:cNvGrpSpPr/>
                <p:nvPr/>
              </p:nvGrpSpPr>
              <p:grpSpPr>
                <a:xfrm>
                  <a:off x="5400834" y="1165384"/>
                  <a:ext cx="234632" cy="234632"/>
                  <a:chOff x="2483014" y="1114427"/>
                  <a:chExt cx="209550" cy="209550"/>
                </a:xfrm>
              </p:grpSpPr>
              <p:sp>
                <p:nvSpPr>
                  <p:cNvPr id="446" name="Google Shape;446;p12"/>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47" name="Google Shape;447;p12"/>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448" name="Google Shape;448;p12"/>
              <p:cNvGrpSpPr/>
              <p:nvPr/>
            </p:nvGrpSpPr>
            <p:grpSpPr>
              <a:xfrm rot="-5400000">
                <a:off x="1229146" y="5557333"/>
                <a:ext cx="119575" cy="612586"/>
                <a:chOff x="2244455" y="772894"/>
                <a:chExt cx="94658" cy="485003"/>
              </a:xfrm>
            </p:grpSpPr>
            <p:sp>
              <p:nvSpPr>
                <p:cNvPr id="449" name="Google Shape;449;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0" name="Google Shape;450;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1" name="Google Shape;451;p12"/>
              <p:cNvGrpSpPr/>
              <p:nvPr/>
            </p:nvGrpSpPr>
            <p:grpSpPr>
              <a:xfrm rot="-5400000">
                <a:off x="1229146" y="5099277"/>
                <a:ext cx="119575" cy="612586"/>
                <a:chOff x="2244455" y="772894"/>
                <a:chExt cx="94658" cy="485003"/>
              </a:xfrm>
            </p:grpSpPr>
            <p:sp>
              <p:nvSpPr>
                <p:cNvPr id="452" name="Google Shape;452;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3" name="Google Shape;453;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4" name="Google Shape;454;p12"/>
              <p:cNvGrpSpPr/>
              <p:nvPr/>
            </p:nvGrpSpPr>
            <p:grpSpPr>
              <a:xfrm rot="-5400000">
                <a:off x="1229146" y="4641222"/>
                <a:ext cx="119575" cy="612586"/>
                <a:chOff x="2244455" y="772894"/>
                <a:chExt cx="94658" cy="485003"/>
              </a:xfrm>
            </p:grpSpPr>
            <p:sp>
              <p:nvSpPr>
                <p:cNvPr id="455" name="Google Shape;455;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6" name="Google Shape;456;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57" name="Google Shape;457;p12"/>
              <p:cNvGrpSpPr/>
              <p:nvPr/>
            </p:nvGrpSpPr>
            <p:grpSpPr>
              <a:xfrm rot="-5400000">
                <a:off x="1229146" y="4183167"/>
                <a:ext cx="119575" cy="612586"/>
                <a:chOff x="2244455" y="772894"/>
                <a:chExt cx="94658" cy="485003"/>
              </a:xfrm>
            </p:grpSpPr>
            <p:sp>
              <p:nvSpPr>
                <p:cNvPr id="458" name="Google Shape;458;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59" name="Google Shape;459;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0" name="Google Shape;460;p12"/>
              <p:cNvGrpSpPr/>
              <p:nvPr/>
            </p:nvGrpSpPr>
            <p:grpSpPr>
              <a:xfrm rot="-5400000">
                <a:off x="1229146" y="3725113"/>
                <a:ext cx="119575" cy="612586"/>
                <a:chOff x="2244455" y="772894"/>
                <a:chExt cx="94658" cy="485003"/>
              </a:xfrm>
            </p:grpSpPr>
            <p:sp>
              <p:nvSpPr>
                <p:cNvPr id="461" name="Google Shape;461;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2" name="Google Shape;462;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3" name="Google Shape;463;p12"/>
              <p:cNvGrpSpPr/>
              <p:nvPr/>
            </p:nvGrpSpPr>
            <p:grpSpPr>
              <a:xfrm rot="-5400000">
                <a:off x="1229146" y="3267055"/>
                <a:ext cx="119575" cy="612586"/>
                <a:chOff x="2244455" y="772894"/>
                <a:chExt cx="94658" cy="485003"/>
              </a:xfrm>
            </p:grpSpPr>
            <p:sp>
              <p:nvSpPr>
                <p:cNvPr id="464" name="Google Shape;464;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5" name="Google Shape;465;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6" name="Google Shape;466;p12"/>
              <p:cNvGrpSpPr/>
              <p:nvPr/>
            </p:nvGrpSpPr>
            <p:grpSpPr>
              <a:xfrm rot="-5400000">
                <a:off x="1229145" y="2808999"/>
                <a:ext cx="119575" cy="612586"/>
                <a:chOff x="2244455" y="772894"/>
                <a:chExt cx="94658" cy="485003"/>
              </a:xfrm>
            </p:grpSpPr>
            <p:sp>
              <p:nvSpPr>
                <p:cNvPr id="467" name="Google Shape;467;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68" name="Google Shape;468;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69" name="Google Shape;469;p12"/>
              <p:cNvGrpSpPr/>
              <p:nvPr/>
            </p:nvGrpSpPr>
            <p:grpSpPr>
              <a:xfrm rot="-5400000">
                <a:off x="1229146" y="2350946"/>
                <a:ext cx="119575" cy="612586"/>
                <a:chOff x="2244455" y="772894"/>
                <a:chExt cx="94658" cy="485003"/>
              </a:xfrm>
            </p:grpSpPr>
            <p:sp>
              <p:nvSpPr>
                <p:cNvPr id="470" name="Google Shape;470;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1" name="Google Shape;471;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2" name="Google Shape;472;p12"/>
              <p:cNvGrpSpPr/>
              <p:nvPr/>
            </p:nvGrpSpPr>
            <p:grpSpPr>
              <a:xfrm rot="-5400000">
                <a:off x="1229146" y="1892893"/>
                <a:ext cx="119575" cy="612586"/>
                <a:chOff x="2244455" y="772894"/>
                <a:chExt cx="94658" cy="485003"/>
              </a:xfrm>
            </p:grpSpPr>
            <p:sp>
              <p:nvSpPr>
                <p:cNvPr id="473" name="Google Shape;473;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4" name="Google Shape;474;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475" name="Google Shape;475;p12"/>
              <p:cNvGrpSpPr/>
              <p:nvPr/>
            </p:nvGrpSpPr>
            <p:grpSpPr>
              <a:xfrm rot="-5400000">
                <a:off x="1229146" y="1434840"/>
                <a:ext cx="119575" cy="612586"/>
                <a:chOff x="2244455" y="772894"/>
                <a:chExt cx="94658" cy="485003"/>
              </a:xfrm>
            </p:grpSpPr>
            <p:sp>
              <p:nvSpPr>
                <p:cNvPr id="476" name="Google Shape;476;p12"/>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477" name="Google Shape;477;p12"/>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478" name="Google Shape;478;p12"/>
          <p:cNvSpPr txBox="1"/>
          <p:nvPr/>
        </p:nvSpPr>
        <p:spPr>
          <a:xfrm>
            <a:off x="2073554" y="1932600"/>
            <a:ext cx="8326988" cy="457351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30000"/>
              </a:lnSpc>
              <a:spcBef>
                <a:spcPts val="0"/>
              </a:spcBef>
              <a:spcAft>
                <a:spcPts val="0"/>
              </a:spcAft>
              <a:buClr>
                <a:schemeClr val="dk1"/>
              </a:buClr>
              <a:buSzPts val="2800"/>
              <a:buFont typeface="Times New Roman"/>
              <a:buAutoNum type="arabicPeriod"/>
            </a:pPr>
            <a:r>
              <a:rPr lang="en-US" sz="2800" dirty="0">
                <a:solidFill>
                  <a:schemeClr val="dk1"/>
                </a:solidFill>
                <a:latin typeface="Times New Roman"/>
                <a:ea typeface="Times New Roman"/>
                <a:cs typeface="Times New Roman"/>
                <a:sym typeface="Times New Roman"/>
              </a:rPr>
              <a:t>Không </a:t>
            </a:r>
            <a:r>
              <a:rPr lang="en-US" sz="2800" dirty="0" err="1">
                <a:solidFill>
                  <a:schemeClr val="dk1"/>
                </a:solidFill>
                <a:latin typeface="Times New Roman"/>
                <a:ea typeface="Times New Roman"/>
                <a:cs typeface="Times New Roman"/>
                <a:sym typeface="Times New Roman"/>
              </a:rPr>
              <a:t>trùng</a:t>
            </a:r>
            <a:r>
              <a:rPr lang="en-US" sz="2800" dirty="0">
                <a:solidFill>
                  <a:schemeClr val="dk1"/>
                </a:solidFill>
                <a:latin typeface="Times New Roman"/>
                <a:ea typeface="Times New Roman"/>
                <a:cs typeface="Times New Roman"/>
                <a:sym typeface="Times New Roman"/>
              </a:rPr>
              <a:t> với các "từ </a:t>
            </a:r>
            <a:r>
              <a:rPr lang="en-US" sz="2800" dirty="0" err="1">
                <a:solidFill>
                  <a:schemeClr val="dk1"/>
                </a:solidFill>
                <a:latin typeface="Times New Roman"/>
                <a:ea typeface="Times New Roman"/>
                <a:cs typeface="Times New Roman"/>
                <a:sym typeface="Times New Roman"/>
              </a:rPr>
              <a:t>khóa</a:t>
            </a:r>
            <a:r>
              <a:rPr lang="en-US" sz="2800" dirty="0">
                <a:solidFill>
                  <a:schemeClr val="dk1"/>
                </a:solidFill>
                <a:latin typeface="Times New Roman"/>
                <a:ea typeface="Times New Roman"/>
                <a:cs typeface="Times New Roman"/>
                <a:sym typeface="Times New Roman"/>
              </a:rPr>
              <a:t>" của Java</a:t>
            </a:r>
            <a:endParaRPr dirty="0"/>
          </a:p>
          <a:p>
            <a:pPr marL="342900" marR="0" lvl="0" indent="-342900" algn="l" rtl="0">
              <a:lnSpc>
                <a:spcPct val="130000"/>
              </a:lnSpc>
              <a:spcBef>
                <a:spcPts val="0"/>
              </a:spcBef>
              <a:spcAft>
                <a:spcPts val="0"/>
              </a:spcAft>
              <a:buClr>
                <a:schemeClr val="dk1"/>
              </a:buClr>
              <a:buSzPts val="2800"/>
              <a:buFont typeface="Times New Roman"/>
              <a:buAutoNum type="arabicPeriod"/>
            </a:pPr>
            <a:r>
              <a:rPr lang="en-US" sz="2800" dirty="0">
                <a:solidFill>
                  <a:schemeClr val="dk1"/>
                </a:solidFill>
                <a:latin typeface="Times New Roman"/>
                <a:ea typeface="Times New Roman"/>
                <a:cs typeface="Times New Roman"/>
                <a:sym typeface="Times New Roman"/>
              </a:rPr>
              <a:t>Không được </a:t>
            </a:r>
            <a:r>
              <a:rPr lang="en-US" sz="2800" dirty="0" err="1">
                <a:solidFill>
                  <a:schemeClr val="dk1"/>
                </a:solidFill>
                <a:latin typeface="Times New Roman"/>
                <a:ea typeface="Times New Roman"/>
                <a:cs typeface="Times New Roman"/>
                <a:sym typeface="Times New Roman"/>
              </a:rPr>
              <a:t>bắt</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đầu</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bằng</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số</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ví</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dụ</a:t>
            </a:r>
            <a:r>
              <a:rPr lang="en-US" sz="2800" dirty="0">
                <a:solidFill>
                  <a:schemeClr val="dk1"/>
                </a:solidFill>
                <a:latin typeface="Times New Roman"/>
                <a:ea typeface="Times New Roman"/>
                <a:cs typeface="Times New Roman"/>
                <a:sym typeface="Times New Roman"/>
              </a:rPr>
              <a:t>: 123sinhVien., phải </a:t>
            </a:r>
            <a:r>
              <a:rPr lang="en-US" sz="2800" dirty="0" err="1">
                <a:solidFill>
                  <a:schemeClr val="dk1"/>
                </a:solidFill>
                <a:latin typeface="Times New Roman"/>
                <a:ea typeface="Times New Roman"/>
                <a:cs typeface="Times New Roman"/>
                <a:sym typeface="Times New Roman"/>
              </a:rPr>
              <a:t>bắt</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đầu</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bằng</a:t>
            </a:r>
            <a:r>
              <a:rPr lang="en-US" sz="2800" dirty="0">
                <a:solidFill>
                  <a:schemeClr val="dk1"/>
                </a:solidFill>
                <a:latin typeface="Times New Roman"/>
                <a:ea typeface="Times New Roman"/>
                <a:cs typeface="Times New Roman"/>
                <a:sym typeface="Times New Roman"/>
              </a:rPr>
              <a:t> 1 chữ cái </a:t>
            </a:r>
            <a:r>
              <a:rPr lang="en-US" sz="2800" dirty="0" err="1">
                <a:solidFill>
                  <a:schemeClr val="dk1"/>
                </a:solidFill>
                <a:latin typeface="Times New Roman"/>
                <a:ea typeface="Times New Roman"/>
                <a:cs typeface="Times New Roman"/>
                <a:sym typeface="Times New Roman"/>
              </a:rPr>
              <a:t>hoặc</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ký</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tự</a:t>
            </a:r>
            <a:r>
              <a:rPr lang="en-US" sz="2800" dirty="0">
                <a:solidFill>
                  <a:schemeClr val="dk1"/>
                </a:solidFill>
                <a:latin typeface="Times New Roman"/>
                <a:ea typeface="Times New Roman"/>
                <a:cs typeface="Times New Roman"/>
                <a:sym typeface="Times New Roman"/>
              </a:rPr>
              <a:t> như $,..</a:t>
            </a:r>
            <a:endParaRPr sz="2800" dirty="0">
              <a:solidFill>
                <a:schemeClr val="dk1"/>
              </a:solidFill>
              <a:latin typeface="Times New Roman"/>
              <a:ea typeface="Times New Roman"/>
              <a:cs typeface="Times New Roman"/>
              <a:sym typeface="Times New Roman"/>
            </a:endParaRPr>
          </a:p>
          <a:p>
            <a:pPr marL="342900" marR="0" lvl="0" indent="-342900" algn="l" rtl="0">
              <a:lnSpc>
                <a:spcPct val="130000"/>
              </a:lnSpc>
              <a:spcBef>
                <a:spcPts val="0"/>
              </a:spcBef>
              <a:spcAft>
                <a:spcPts val="0"/>
              </a:spcAft>
              <a:buClr>
                <a:schemeClr val="dk1"/>
              </a:buClr>
              <a:buSzPts val="2800"/>
              <a:buFont typeface="Times New Roman"/>
              <a:buAutoNum type="arabicPeriod"/>
            </a:pPr>
            <a:r>
              <a:rPr lang="en-US" sz="2800" dirty="0">
                <a:solidFill>
                  <a:schemeClr val="dk1"/>
                </a:solidFill>
                <a:latin typeface="Times New Roman"/>
                <a:ea typeface="Times New Roman"/>
                <a:cs typeface="Times New Roman"/>
                <a:sym typeface="Times New Roman"/>
              </a:rPr>
              <a:t>Không </a:t>
            </a:r>
            <a:r>
              <a:rPr lang="en-US" sz="2800" dirty="0" err="1">
                <a:solidFill>
                  <a:schemeClr val="dk1"/>
                </a:solidFill>
                <a:latin typeface="Times New Roman"/>
                <a:ea typeface="Times New Roman"/>
                <a:cs typeface="Times New Roman"/>
                <a:sym typeface="Times New Roman"/>
              </a:rPr>
              <a:t>chứa</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khoảng</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trắng</a:t>
            </a:r>
            <a:r>
              <a:rPr lang="en-US" sz="2800" dirty="0">
                <a:solidFill>
                  <a:schemeClr val="dk1"/>
                </a:solidFill>
                <a:latin typeface="Times New Roman"/>
                <a:ea typeface="Times New Roman"/>
                <a:cs typeface="Times New Roman"/>
                <a:sym typeface="Times New Roman"/>
              </a:rPr>
              <a:t>, các </a:t>
            </a:r>
            <a:r>
              <a:rPr lang="en-US" sz="2800" dirty="0" err="1">
                <a:solidFill>
                  <a:schemeClr val="dk1"/>
                </a:solidFill>
                <a:latin typeface="Times New Roman"/>
                <a:ea typeface="Times New Roman"/>
                <a:cs typeface="Times New Roman"/>
                <a:sym typeface="Times New Roman"/>
              </a:rPr>
              <a:t>ký</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tự</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toán</a:t>
            </a:r>
            <a:r>
              <a:rPr lang="en-US" sz="2800" dirty="0">
                <a:solidFill>
                  <a:schemeClr val="dk1"/>
                </a:solidFill>
                <a:latin typeface="Times New Roman"/>
                <a:ea typeface="Times New Roman"/>
                <a:cs typeface="Times New Roman"/>
                <a:sym typeface="Times New Roman"/>
              </a:rPr>
              <a:t> học, </a:t>
            </a:r>
            <a:r>
              <a:rPr lang="en-US" sz="2800" dirty="0" err="1">
                <a:solidFill>
                  <a:schemeClr val="dk1"/>
                </a:solidFill>
                <a:latin typeface="Times New Roman"/>
                <a:ea typeface="Times New Roman"/>
                <a:cs typeface="Times New Roman"/>
                <a:sym typeface="Times New Roman"/>
              </a:rPr>
              <a:t>Phân</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biệt</a:t>
            </a:r>
            <a:r>
              <a:rPr lang="en-US" sz="2800" dirty="0">
                <a:solidFill>
                  <a:schemeClr val="dk1"/>
                </a:solidFill>
                <a:latin typeface="Times New Roman"/>
                <a:ea typeface="Times New Roman"/>
                <a:cs typeface="Times New Roman"/>
                <a:sym typeface="Times New Roman"/>
              </a:rPr>
              <a:t> chữ hoa chữ thường.</a:t>
            </a:r>
            <a:endParaRPr dirty="0"/>
          </a:p>
          <a:p>
            <a:pPr marL="342900" marR="0" lvl="0" indent="-342900" algn="l" rtl="0">
              <a:lnSpc>
                <a:spcPct val="130000"/>
              </a:lnSpc>
              <a:spcBef>
                <a:spcPts val="0"/>
              </a:spcBef>
              <a:spcAft>
                <a:spcPts val="0"/>
              </a:spcAft>
              <a:buClr>
                <a:schemeClr val="dk1"/>
              </a:buClr>
              <a:buSzPts val="2800"/>
              <a:buFont typeface="Times New Roman"/>
              <a:buAutoNum type="arabicPeriod"/>
            </a:pPr>
            <a:r>
              <a:rPr lang="en-US" sz="2800" dirty="0" err="1">
                <a:solidFill>
                  <a:schemeClr val="dk1"/>
                </a:solidFill>
                <a:latin typeface="Times New Roman"/>
                <a:ea typeface="Times New Roman"/>
                <a:cs typeface="Times New Roman"/>
                <a:sym typeface="Times New Roman"/>
              </a:rPr>
              <a:t>Đặt</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tên</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theo</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quy</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tắc</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lạc</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đà</a:t>
            </a:r>
            <a:r>
              <a:rPr lang="en-US" sz="2800" dirty="0">
                <a:solidFill>
                  <a:schemeClr val="dk1"/>
                </a:solidFill>
                <a:latin typeface="Times New Roman"/>
                <a:ea typeface="Times New Roman"/>
                <a:cs typeface="Times New Roman"/>
                <a:sym typeface="Times New Roman"/>
              </a:rPr>
              <a:t> (Camel Case).</a:t>
            </a:r>
            <a:endParaRPr sz="2800" dirty="0">
              <a:solidFill>
                <a:schemeClr val="dk1"/>
              </a:solidFill>
              <a:latin typeface="Times New Roman"/>
              <a:ea typeface="Times New Roman"/>
              <a:cs typeface="Times New Roman"/>
              <a:sym typeface="Times New Roman"/>
            </a:endParaRPr>
          </a:p>
          <a:p>
            <a:pPr marL="342900" marR="0" lvl="0" indent="-165100" algn="l" rtl="0">
              <a:lnSpc>
                <a:spcPct val="130000"/>
              </a:lnSpc>
              <a:spcBef>
                <a:spcPts val="0"/>
              </a:spcBef>
              <a:spcAft>
                <a:spcPts val="0"/>
              </a:spcAft>
              <a:buClr>
                <a:schemeClr val="dk1"/>
              </a:buClr>
              <a:buSzPts val="2800"/>
              <a:buFont typeface="Arial"/>
              <a:buNone/>
            </a:pPr>
            <a:endParaRPr sz="2800" dirty="0">
              <a:solidFill>
                <a:schemeClr val="dk1"/>
              </a:solidFill>
              <a:latin typeface="Times New Roman"/>
              <a:ea typeface="Times New Roman"/>
              <a:cs typeface="Times New Roman"/>
              <a:sym typeface="Times New Roman"/>
            </a:endParaRPr>
          </a:p>
          <a:p>
            <a:pPr marL="0" marR="0" lvl="0" indent="0" algn="l" rtl="0">
              <a:lnSpc>
                <a:spcPct val="130000"/>
              </a:lnSpc>
              <a:spcBef>
                <a:spcPts val="0"/>
              </a:spcBef>
              <a:spcAft>
                <a:spcPts val="0"/>
              </a:spcAft>
              <a:buNone/>
            </a:pPr>
            <a:endParaRPr sz="2800"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4"/>
                                        </p:tgtEl>
                                        <p:attrNameLst>
                                          <p:attrName>style.visibility</p:attrName>
                                        </p:attrNameLst>
                                      </p:cBhvr>
                                      <p:to>
                                        <p:strVal val="visible"/>
                                      </p:to>
                                    </p:set>
                                    <p:anim calcmode="lin" valueType="num">
                                      <p:cBhvr additive="base">
                                        <p:cTn id="7" dur="500"/>
                                        <p:tgtEl>
                                          <p:spTgt spid="40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 calcmode="lin" valueType="num">
                                      <p:cBhvr additive="base">
                                        <p:cTn id="10" dur="500"/>
                                        <p:tgtEl>
                                          <p:spTgt spid="40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3"/>
                                        </p:tgtEl>
                                        <p:attrNameLst>
                                          <p:attrName>style.visibility</p:attrName>
                                        </p:attrNameLst>
                                      </p:cBhvr>
                                      <p:to>
                                        <p:strVal val="visible"/>
                                      </p:to>
                                    </p:set>
                                    <p:animEffect transition="in" filter="fade">
                                      <p:cBhvr>
                                        <p:cTn id="15" dur="500"/>
                                        <p:tgtEl>
                                          <p:spTgt spid="4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fade">
                                      <p:cBhvr>
                                        <p:cTn id="20" dur="5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3"/>
          <p:cNvGrpSpPr/>
          <p:nvPr/>
        </p:nvGrpSpPr>
        <p:grpSpPr>
          <a:xfrm>
            <a:off x="1" y="11399"/>
            <a:ext cx="12292836" cy="964944"/>
            <a:chOff x="3129129" y="1121776"/>
            <a:chExt cx="5933741" cy="1171624"/>
          </a:xfrm>
        </p:grpSpPr>
        <p:sp>
          <p:nvSpPr>
            <p:cNvPr id="127" name="Google Shape;127;p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28" name="Google Shape;128;p3"/>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Collections Trong Java</a:t>
              </a:r>
              <a:endParaRPr sz="3733" b="1">
                <a:solidFill>
                  <a:schemeClr val="lt1"/>
                </a:solidFill>
                <a:latin typeface="Times New Roman"/>
                <a:ea typeface="Times New Roman"/>
                <a:cs typeface="Times New Roman"/>
                <a:sym typeface="Times New Roman"/>
              </a:endParaRPr>
            </a:p>
          </p:txBody>
        </p:sp>
      </p:grpSp>
      <p:grpSp>
        <p:nvGrpSpPr>
          <p:cNvPr id="129" name="Google Shape;129;p3"/>
          <p:cNvGrpSpPr/>
          <p:nvPr/>
        </p:nvGrpSpPr>
        <p:grpSpPr>
          <a:xfrm>
            <a:off x="57621" y="-105916"/>
            <a:ext cx="1794987" cy="1693296"/>
            <a:chOff x="3099689" y="1098878"/>
            <a:chExt cx="1995612" cy="1995615"/>
          </a:xfrm>
        </p:grpSpPr>
        <p:grpSp>
          <p:nvGrpSpPr>
            <p:cNvPr id="130" name="Google Shape;130;p3"/>
            <p:cNvGrpSpPr/>
            <p:nvPr/>
          </p:nvGrpSpPr>
          <p:grpSpPr>
            <a:xfrm>
              <a:off x="3099689" y="1098878"/>
              <a:ext cx="1995612" cy="1995615"/>
              <a:chOff x="6804316" y="2574806"/>
              <a:chExt cx="3585705" cy="3585705"/>
            </a:xfrm>
          </p:grpSpPr>
          <p:sp>
            <p:nvSpPr>
              <p:cNvPr id="131" name="Google Shape;131;p3"/>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32" name="Google Shape;132;p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33" name="Google Shape;133;p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34" name="Google Shape;134;p3"/>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pPr algn="ctr"/>
              <a:r>
                <a:rPr lang="en-US" sz="3733" dirty="0">
                  <a:solidFill>
                    <a:srgbClr val="FFC000"/>
                  </a:solidFill>
                  <a:latin typeface="Impact"/>
                  <a:ea typeface="Impact"/>
                  <a:cs typeface="Impact"/>
                  <a:sym typeface="Impact"/>
                </a:rPr>
                <a:t>20</a:t>
              </a:r>
              <a:endParaRPr sz="3733" dirty="0">
                <a:solidFill>
                  <a:srgbClr val="FFC000"/>
                </a:solidFill>
                <a:latin typeface="Impact"/>
                <a:ea typeface="Impact"/>
                <a:cs typeface="Impact"/>
                <a:sym typeface="Impact"/>
              </a:endParaRPr>
            </a:p>
          </p:txBody>
        </p:sp>
      </p:grpSp>
      <p:pic>
        <p:nvPicPr>
          <p:cNvPr id="135" name="Google Shape;135;p3"/>
          <p:cNvPicPr preferRelativeResize="0"/>
          <p:nvPr/>
        </p:nvPicPr>
        <p:blipFill rotWithShape="1">
          <a:blip r:embed="rId3">
            <a:alphaModFix/>
          </a:blip>
          <a:srcRect/>
          <a:stretch/>
        </p:blipFill>
        <p:spPr>
          <a:xfrm>
            <a:off x="2032828" y="1278865"/>
            <a:ext cx="8613085" cy="5660028"/>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p:tgtEl>
                                          <p:spTgt spid="12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p4"/>
          <p:cNvGrpSpPr/>
          <p:nvPr/>
        </p:nvGrpSpPr>
        <p:grpSpPr>
          <a:xfrm>
            <a:off x="1" y="11399"/>
            <a:ext cx="12292836" cy="964944"/>
            <a:chOff x="3129129" y="1121776"/>
            <a:chExt cx="5933741" cy="1171624"/>
          </a:xfrm>
        </p:grpSpPr>
        <p:sp>
          <p:nvSpPr>
            <p:cNvPr id="142" name="Google Shape;142;p4"/>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43" name="Google Shape;143;p4"/>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Collections Trong Java</a:t>
              </a:r>
              <a:endParaRPr sz="3733" b="1">
                <a:solidFill>
                  <a:schemeClr val="lt1"/>
                </a:solidFill>
                <a:latin typeface="Times New Roman"/>
                <a:ea typeface="Times New Roman"/>
                <a:cs typeface="Times New Roman"/>
                <a:sym typeface="Times New Roman"/>
              </a:endParaRPr>
            </a:p>
          </p:txBody>
        </p:sp>
      </p:grpSp>
      <p:grpSp>
        <p:nvGrpSpPr>
          <p:cNvPr id="144" name="Google Shape;144;p4"/>
          <p:cNvGrpSpPr/>
          <p:nvPr/>
        </p:nvGrpSpPr>
        <p:grpSpPr>
          <a:xfrm>
            <a:off x="57621" y="-105916"/>
            <a:ext cx="1794987" cy="1693296"/>
            <a:chOff x="3099689" y="1098878"/>
            <a:chExt cx="1995612" cy="1995615"/>
          </a:xfrm>
        </p:grpSpPr>
        <p:grpSp>
          <p:nvGrpSpPr>
            <p:cNvPr id="145" name="Google Shape;145;p4"/>
            <p:cNvGrpSpPr/>
            <p:nvPr/>
          </p:nvGrpSpPr>
          <p:grpSpPr>
            <a:xfrm>
              <a:off x="3099689" y="1098878"/>
              <a:ext cx="1995612" cy="1995615"/>
              <a:chOff x="6804316" y="2574806"/>
              <a:chExt cx="3585705" cy="3585705"/>
            </a:xfrm>
          </p:grpSpPr>
          <p:sp>
            <p:nvSpPr>
              <p:cNvPr id="146" name="Google Shape;146;p4"/>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47" name="Google Shape;147;p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48" name="Google Shape;148;p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49" name="Google Shape;149;p4"/>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pPr algn="ctr"/>
              <a:r>
                <a:rPr lang="en-US" sz="3733" dirty="0">
                  <a:solidFill>
                    <a:srgbClr val="FFC000"/>
                  </a:solidFill>
                  <a:latin typeface="Impact"/>
                  <a:ea typeface="Impact"/>
                  <a:cs typeface="Impact"/>
                  <a:sym typeface="Impact"/>
                </a:rPr>
                <a:t>20</a:t>
              </a:r>
              <a:endParaRPr sz="3733" dirty="0">
                <a:solidFill>
                  <a:srgbClr val="FFC000"/>
                </a:solidFill>
                <a:latin typeface="Impact"/>
                <a:ea typeface="Impact"/>
                <a:cs typeface="Impact"/>
                <a:sym typeface="Impact"/>
              </a:endParaRPr>
            </a:p>
          </p:txBody>
        </p:sp>
      </p:grpSp>
      <p:pic>
        <p:nvPicPr>
          <p:cNvPr id="150" name="Google Shape;150;p4"/>
          <p:cNvPicPr preferRelativeResize="0"/>
          <p:nvPr/>
        </p:nvPicPr>
        <p:blipFill rotWithShape="1">
          <a:blip r:embed="rId3">
            <a:alphaModFix/>
          </a:blip>
          <a:srcRect/>
          <a:stretch/>
        </p:blipFill>
        <p:spPr>
          <a:xfrm>
            <a:off x="1437773" y="1111460"/>
            <a:ext cx="9417289" cy="5735141"/>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p:tgtEl>
                                          <p:spTgt spid="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pSp>
        <p:nvGrpSpPr>
          <p:cNvPr id="156" name="Google Shape;156;p5"/>
          <p:cNvGrpSpPr/>
          <p:nvPr/>
        </p:nvGrpSpPr>
        <p:grpSpPr>
          <a:xfrm>
            <a:off x="1" y="11399"/>
            <a:ext cx="12292836" cy="964944"/>
            <a:chOff x="3129129" y="1121776"/>
            <a:chExt cx="5933741" cy="1171624"/>
          </a:xfrm>
        </p:grpSpPr>
        <p:sp>
          <p:nvSpPr>
            <p:cNvPr id="157" name="Google Shape;157;p5"/>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58" name="Google Shape;158;p5"/>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Collections Trong Java</a:t>
              </a:r>
              <a:endParaRPr sz="3733" b="1">
                <a:solidFill>
                  <a:schemeClr val="lt1"/>
                </a:solidFill>
                <a:latin typeface="Times New Roman"/>
                <a:ea typeface="Times New Roman"/>
                <a:cs typeface="Times New Roman"/>
                <a:sym typeface="Times New Roman"/>
              </a:endParaRPr>
            </a:p>
          </p:txBody>
        </p:sp>
      </p:grpSp>
      <p:grpSp>
        <p:nvGrpSpPr>
          <p:cNvPr id="159" name="Google Shape;159;p5"/>
          <p:cNvGrpSpPr/>
          <p:nvPr/>
        </p:nvGrpSpPr>
        <p:grpSpPr>
          <a:xfrm>
            <a:off x="57621" y="-105916"/>
            <a:ext cx="1794987" cy="1693296"/>
            <a:chOff x="3099689" y="1098878"/>
            <a:chExt cx="1995612" cy="1995615"/>
          </a:xfrm>
        </p:grpSpPr>
        <p:grpSp>
          <p:nvGrpSpPr>
            <p:cNvPr id="160" name="Google Shape;160;p5"/>
            <p:cNvGrpSpPr/>
            <p:nvPr/>
          </p:nvGrpSpPr>
          <p:grpSpPr>
            <a:xfrm>
              <a:off x="3099689" y="1098878"/>
              <a:ext cx="1995612" cy="1995615"/>
              <a:chOff x="6804316" y="2574806"/>
              <a:chExt cx="3585705" cy="3585705"/>
            </a:xfrm>
          </p:grpSpPr>
          <p:sp>
            <p:nvSpPr>
              <p:cNvPr id="161" name="Google Shape;161;p5"/>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62" name="Google Shape;162;p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63" name="Google Shape;163;p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64" name="Google Shape;164;p5"/>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pPr algn="ctr"/>
              <a:r>
                <a:rPr lang="en-US" sz="3733" dirty="0">
                  <a:solidFill>
                    <a:srgbClr val="FFC000"/>
                  </a:solidFill>
                  <a:latin typeface="Impact"/>
                  <a:ea typeface="Impact"/>
                  <a:cs typeface="Impact"/>
                  <a:sym typeface="Impact"/>
                </a:rPr>
                <a:t>20</a:t>
              </a:r>
              <a:endParaRPr sz="3733" dirty="0">
                <a:solidFill>
                  <a:srgbClr val="FFC000"/>
                </a:solidFill>
                <a:latin typeface="Impact"/>
                <a:ea typeface="Impact"/>
                <a:cs typeface="Impact"/>
                <a:sym typeface="Impact"/>
              </a:endParaRPr>
            </a:p>
          </p:txBody>
        </p:sp>
      </p:grpSp>
      <p:pic>
        <p:nvPicPr>
          <p:cNvPr id="165" name="Google Shape;165;p5"/>
          <p:cNvPicPr preferRelativeResize="0"/>
          <p:nvPr/>
        </p:nvPicPr>
        <p:blipFill rotWithShape="1">
          <a:blip r:embed="rId3">
            <a:alphaModFix/>
          </a:blip>
          <a:srcRect/>
          <a:stretch/>
        </p:blipFill>
        <p:spPr>
          <a:xfrm>
            <a:off x="139317" y="992224"/>
            <a:ext cx="12014200" cy="5745963"/>
          </a:xfrm>
          <a:prstGeom prst="rect">
            <a:avLst/>
          </a:prstGeom>
          <a:noFill/>
          <a:ln>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p:tgtEl>
                                          <p:spTgt spid="1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6"/>
          <p:cNvGrpSpPr/>
          <p:nvPr/>
        </p:nvGrpSpPr>
        <p:grpSpPr>
          <a:xfrm>
            <a:off x="0" y="0"/>
            <a:ext cx="12192000" cy="819117"/>
            <a:chOff x="3129129" y="1121776"/>
            <a:chExt cx="5933741" cy="1171624"/>
          </a:xfrm>
        </p:grpSpPr>
        <p:sp>
          <p:nvSpPr>
            <p:cNvPr id="172" name="Google Shape;172;p6"/>
            <p:cNvSpPr/>
            <p:nvPr/>
          </p:nvSpPr>
          <p:spPr>
            <a:xfrm>
              <a:off x="3129129" y="1121776"/>
              <a:ext cx="5933741" cy="1171624"/>
            </a:xfrm>
            <a:prstGeom prst="roundRect">
              <a:avLst>
                <a:gd name="adj" fmla="val 50000"/>
              </a:avLst>
            </a:prstGeom>
            <a:solidFill>
              <a:srgbClr val="2E75B5"/>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73" name="Google Shape;173;p6"/>
            <p:cNvSpPr/>
            <p:nvPr/>
          </p:nvSpPr>
          <p:spPr>
            <a:xfrm>
              <a:off x="3289330" y="1253414"/>
              <a:ext cx="5613340" cy="908350"/>
            </a:xfrm>
            <a:prstGeom prst="roundRect">
              <a:avLst>
                <a:gd name="adj" fmla="val 50000"/>
              </a:avLst>
            </a:prstGeom>
            <a:solidFill>
              <a:srgbClr val="2E75B5"/>
            </a:soli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Comparable,Comparator Trong Java</a:t>
              </a:r>
              <a:endParaRPr sz="3733" b="1">
                <a:solidFill>
                  <a:schemeClr val="lt1"/>
                </a:solidFill>
                <a:latin typeface="Times New Roman"/>
                <a:ea typeface="Times New Roman"/>
                <a:cs typeface="Times New Roman"/>
                <a:sym typeface="Times New Roman"/>
              </a:endParaRPr>
            </a:p>
          </p:txBody>
        </p:sp>
      </p:grpSp>
      <p:grpSp>
        <p:nvGrpSpPr>
          <p:cNvPr id="174" name="Google Shape;174;p6"/>
          <p:cNvGrpSpPr/>
          <p:nvPr/>
        </p:nvGrpSpPr>
        <p:grpSpPr>
          <a:xfrm>
            <a:off x="-14056" y="-169950"/>
            <a:ext cx="2076919" cy="1525724"/>
            <a:chOff x="2805864" y="800639"/>
            <a:chExt cx="2097411" cy="2097409"/>
          </a:xfrm>
        </p:grpSpPr>
        <p:grpSp>
          <p:nvGrpSpPr>
            <p:cNvPr id="175" name="Google Shape;175;p6"/>
            <p:cNvGrpSpPr/>
            <p:nvPr/>
          </p:nvGrpSpPr>
          <p:grpSpPr>
            <a:xfrm>
              <a:off x="2805864" y="800639"/>
              <a:ext cx="2097411" cy="2097409"/>
              <a:chOff x="2895010" y="1021661"/>
              <a:chExt cx="1995612" cy="1995615"/>
            </a:xfrm>
          </p:grpSpPr>
          <p:grpSp>
            <p:nvGrpSpPr>
              <p:cNvPr id="176" name="Google Shape;176;p6"/>
              <p:cNvGrpSpPr/>
              <p:nvPr/>
            </p:nvGrpSpPr>
            <p:grpSpPr>
              <a:xfrm>
                <a:off x="2895010" y="1021661"/>
                <a:ext cx="1995612" cy="1995615"/>
                <a:chOff x="6436547" y="2436062"/>
                <a:chExt cx="3585704" cy="3585704"/>
              </a:xfrm>
            </p:grpSpPr>
            <p:sp>
              <p:nvSpPr>
                <p:cNvPr id="177" name="Google Shape;177;p6"/>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78" name="Google Shape;178;p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79" name="Google Shape;179;p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80" name="Google Shape;180;p6"/>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81" name="Google Shape;181;p6"/>
            <p:cNvSpPr txBox="1"/>
            <p:nvPr/>
          </p:nvSpPr>
          <p:spPr>
            <a:xfrm>
              <a:off x="3467445" y="1147355"/>
              <a:ext cx="774243" cy="958864"/>
            </a:xfrm>
            <a:prstGeom prst="rect">
              <a:avLst/>
            </a:prstGeom>
            <a:noFill/>
            <a:ln>
              <a:noFill/>
            </a:ln>
          </p:spPr>
          <p:txBody>
            <a:bodyPr spcFirstLastPara="1" wrap="square" lIns="121900" tIns="60933" rIns="121900" bIns="60933" anchor="t" anchorCtr="0">
              <a:spAutoFit/>
            </a:bodyPr>
            <a:lstStyle/>
            <a:p>
              <a:r>
                <a:rPr lang="en-US" sz="3733" b="1" dirty="0">
                  <a:solidFill>
                    <a:srgbClr val="1E4E79"/>
                  </a:solidFill>
                  <a:latin typeface="Times New Roman"/>
                  <a:ea typeface="Times New Roman"/>
                  <a:cs typeface="Times New Roman"/>
                  <a:sym typeface="Times New Roman"/>
                </a:rPr>
                <a:t>21</a:t>
              </a:r>
              <a:endParaRPr sz="3733" b="1" dirty="0">
                <a:solidFill>
                  <a:srgbClr val="1E4E79"/>
                </a:solidFill>
                <a:latin typeface="Times New Roman"/>
                <a:ea typeface="Times New Roman"/>
                <a:cs typeface="Times New Roman"/>
                <a:sym typeface="Times New Roman"/>
              </a:endParaRPr>
            </a:p>
          </p:txBody>
        </p:sp>
      </p:grpSp>
      <p:sp>
        <p:nvSpPr>
          <p:cNvPr id="182" name="Google Shape;182;p6"/>
          <p:cNvSpPr/>
          <p:nvPr/>
        </p:nvSpPr>
        <p:spPr>
          <a:xfrm>
            <a:off x="71246" y="1528107"/>
            <a:ext cx="12049505" cy="854823"/>
          </a:xfrm>
          <a:prstGeom prst="homePlate">
            <a:avLst>
              <a:gd name="adj" fmla="val 50000"/>
            </a:avLst>
          </a:prstGeom>
          <a:solidFill>
            <a:srgbClr val="FEE599"/>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r>
              <a:rPr lang="en-US" sz="3467">
                <a:solidFill>
                  <a:srgbClr val="FF0000"/>
                </a:solidFill>
                <a:latin typeface="Open Sans"/>
                <a:ea typeface="Open Sans"/>
                <a:cs typeface="Open Sans"/>
                <a:sym typeface="Open Sans"/>
              </a:rPr>
              <a:t>Method Collections.sort(List list) :  </a:t>
            </a:r>
            <a:r>
              <a:rPr lang="en-US" sz="3467">
                <a:solidFill>
                  <a:srgbClr val="262626"/>
                </a:solidFill>
                <a:latin typeface="Open Sans"/>
                <a:ea typeface="Open Sans"/>
                <a:cs typeface="Open Sans"/>
                <a:sym typeface="Open Sans"/>
              </a:rPr>
              <a:t>sắp xếp tăng dần(ASC)</a:t>
            </a:r>
            <a:endParaRPr sz="3467">
              <a:solidFill>
                <a:srgbClr val="262626"/>
              </a:solidFill>
              <a:latin typeface="Open Sans"/>
              <a:ea typeface="Open Sans"/>
              <a:cs typeface="Open Sans"/>
              <a:sym typeface="Open Sans"/>
            </a:endParaRPr>
          </a:p>
        </p:txBody>
      </p:sp>
      <p:sp>
        <p:nvSpPr>
          <p:cNvPr id="183" name="Google Shape;183;p6"/>
          <p:cNvSpPr/>
          <p:nvPr/>
        </p:nvSpPr>
        <p:spPr>
          <a:xfrm>
            <a:off x="71248" y="3100270"/>
            <a:ext cx="12049505" cy="2257044"/>
          </a:xfrm>
          <a:prstGeom prst="homePlate">
            <a:avLst>
              <a:gd name="adj" fmla="val 50000"/>
            </a:avLst>
          </a:prstGeom>
          <a:solidFill>
            <a:srgbClr val="FEE599"/>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r>
              <a:rPr lang="en-US" sz="3733">
                <a:solidFill>
                  <a:srgbClr val="FF0000"/>
                </a:solidFill>
                <a:latin typeface="Open Sans"/>
                <a:ea typeface="Open Sans"/>
                <a:cs typeface="Open Sans"/>
                <a:sym typeface="Open Sans"/>
              </a:rPr>
              <a:t>Collections.sort(list, new Comparator&lt;T&gt;()): </a:t>
            </a:r>
            <a:r>
              <a:rPr lang="en-US" sz="3733">
                <a:solidFill>
                  <a:srgbClr val="333333"/>
                </a:solidFill>
                <a:latin typeface="Open Sans"/>
                <a:ea typeface="Open Sans"/>
                <a:cs typeface="Open Sans"/>
                <a:sym typeface="Open Sans"/>
              </a:rPr>
              <a:t> sắp xếp các phần tử của list theo thứ tự giảm dần hoặc tăng dần.</a:t>
            </a:r>
            <a:endParaRPr sz="3733">
              <a:solidFill>
                <a:srgbClr val="FF0000"/>
              </a:solidFill>
              <a:latin typeface="Open Sans"/>
              <a:ea typeface="Open Sans"/>
              <a:cs typeface="Open Sans"/>
              <a:sym typeface="Open San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p:tgtEl>
                                          <p:spTgt spid="17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 calcmode="lin" valueType="num">
                                      <p:cBhvr additive="base">
                                        <p:cTn id="10" dur="500"/>
                                        <p:tgtEl>
                                          <p:spTgt spid="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sp>
        <p:nvSpPr>
          <p:cNvPr id="2" name="TextBox 1">
            <a:extLst>
              <a:ext uri="{FF2B5EF4-FFF2-40B4-BE49-F238E27FC236}">
                <a16:creationId xmlns:a16="http://schemas.microsoft.com/office/drawing/2014/main" id="{EBF6886A-2D30-425E-BCBE-1EC3AE47F8B1}"/>
              </a:ext>
            </a:extLst>
          </p:cNvPr>
          <p:cNvSpPr txBox="1"/>
          <p:nvPr/>
        </p:nvSpPr>
        <p:spPr>
          <a:xfrm>
            <a:off x="1650281" y="1649550"/>
            <a:ext cx="8829564" cy="4401205"/>
          </a:xfrm>
          <a:prstGeom prst="rect">
            <a:avLst/>
          </a:prstGeom>
          <a:noFill/>
        </p:spPr>
        <p:txBody>
          <a:bodyPr wrap="square" rtlCol="0">
            <a:spAutoFit/>
          </a:bodyPr>
          <a:lstStyle/>
          <a:p>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loại</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lỗi</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thường</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gặp</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a:t>
            </a:r>
            <a:r>
              <a:rPr lang="fr-FR" sz="2800" b="1" dirty="0" err="1">
                <a:latin typeface="Times New Roman" panose="02020603050405020304" pitchFamily="18" charset="0"/>
                <a:cs typeface="Times New Roman" panose="02020603050405020304" pitchFamily="18" charset="0"/>
              </a:rPr>
              <a:t>Có</a:t>
            </a:r>
            <a:r>
              <a:rPr lang="fr-FR" sz="2800" b="1" dirty="0">
                <a:latin typeface="Times New Roman" panose="02020603050405020304" pitchFamily="18" charset="0"/>
                <a:cs typeface="Times New Roman" panose="02020603050405020304" pitchFamily="18" charset="0"/>
              </a:rPr>
              <a:t> 3 </a:t>
            </a:r>
            <a:r>
              <a:rPr lang="fr-FR" sz="2800" b="1" dirty="0" err="1">
                <a:latin typeface="Times New Roman" panose="02020603050405020304" pitchFamily="18" charset="0"/>
                <a:cs typeface="Times New Roman" panose="02020603050405020304" pitchFamily="18" charset="0"/>
              </a:rPr>
              <a:t>loại</a:t>
            </a:r>
            <a:r>
              <a:rPr lang="fr-FR" sz="2800" b="1"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Biên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Dịch</a:t>
            </a:r>
            <a:r>
              <a:rPr lang="fr-FR" sz="2800" dirty="0">
                <a:latin typeface="Times New Roman" panose="02020603050405020304" pitchFamily="18" charset="0"/>
                <a:cs typeface="Times New Roman" panose="02020603050405020304" pitchFamily="18" charset="0"/>
              </a:rPr>
              <a:t>(Compiler)(</a:t>
            </a:r>
            <a:r>
              <a:rPr lang="fr-FR" sz="2800" dirty="0" err="1">
                <a:latin typeface="Times New Roman" panose="02020603050405020304" pitchFamily="18" charset="0"/>
                <a:cs typeface="Times New Roman" panose="02020603050405020304" pitchFamily="18" charset="0"/>
              </a:rPr>
              <a:t>Error</a:t>
            </a:r>
            <a:r>
              <a:rPr lang="fr-FR" sz="2800" dirty="0">
                <a:latin typeface="Times New Roman" panose="02020603050405020304" pitchFamily="18" charset="0"/>
                <a:cs typeface="Times New Roman" panose="02020603050405020304" pitchFamily="18" charset="0"/>
              </a:rPr>
              <a:t>): là </a:t>
            </a: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xảy</a:t>
            </a:r>
            <a:r>
              <a:rPr lang="fr-FR" sz="2800" dirty="0">
                <a:latin typeface="Times New Roman" panose="02020603050405020304" pitchFamily="18" charset="0"/>
                <a:cs typeface="Times New Roman" panose="02020603050405020304" pitchFamily="18" charset="0"/>
              </a:rPr>
              <a:t> ra khi </a:t>
            </a:r>
            <a:r>
              <a:rPr lang="fr-FR" sz="2800" dirty="0" err="1">
                <a:latin typeface="Times New Roman" panose="02020603050405020304" pitchFamily="18" charset="0"/>
                <a:cs typeface="Times New Roman" panose="02020603050405020304" pitchFamily="18" charset="0"/>
              </a:rPr>
              <a:t>viết</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sai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cú</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pháp</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trong</a:t>
            </a:r>
            <a:r>
              <a:rPr lang="fr-FR" sz="2800" dirty="0">
                <a:latin typeface="Times New Roman" panose="02020603050405020304" pitchFamily="18" charset="0"/>
                <a:cs typeface="Times New Roman" panose="02020603050405020304" pitchFamily="18" charset="0"/>
              </a:rPr>
              <a:t> Java. </a:t>
            </a:r>
            <a:r>
              <a:rPr lang="fr-FR" sz="2800" dirty="0" err="1">
                <a:latin typeface="Times New Roman" panose="02020603050405020304" pitchFamily="18" charset="0"/>
                <a:cs typeface="Times New Roman" panose="02020603050405020304" pitchFamily="18" charset="0"/>
              </a:rPr>
              <a:t>Thường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bị</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ăn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chửi</a:t>
            </a:r>
            <a:r>
              <a:rPr lang="fr-FR" sz="2800" dirty="0">
                <a:latin typeface="Times New Roman" panose="02020603050405020304" pitchFamily="18" charset="0"/>
                <a:cs typeface="Times New Roman" panose="02020603050405020304" pitchFamily="18" charset="0"/>
              </a:rPr>
              <a:t> qua </a:t>
            </a:r>
            <a:r>
              <a:rPr lang="fr-FR" sz="2800" dirty="0" err="1">
                <a:latin typeface="Times New Roman" panose="02020603050405020304" pitchFamily="18" charset="0"/>
                <a:cs typeface="Times New Roman" panose="02020603050405020304" pitchFamily="18" charset="0"/>
              </a:rPr>
              <a:t>những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gạch</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chân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đỏ</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trong</a:t>
            </a:r>
            <a:r>
              <a:rPr lang="fr-FR" sz="2800" dirty="0">
                <a:latin typeface="Times New Roman" panose="02020603050405020304" pitchFamily="18" charset="0"/>
                <a:cs typeface="Times New Roman" panose="02020603050405020304" pitchFamily="18" charset="0"/>
              </a:rPr>
              <a:t> khi code =&gt; </a:t>
            </a:r>
            <a:r>
              <a:rPr lang="fr-FR" sz="2800" dirty="0" err="1">
                <a:latin typeface="Times New Roman" panose="02020603050405020304" pitchFamily="18" charset="0"/>
                <a:cs typeface="Times New Roman" panose="02020603050405020304" pitchFamily="18" charset="0"/>
              </a:rPr>
              <a:t>Dễ</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xử</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lý</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nhất</a:t>
            </a:r>
            <a:endParaRPr lang="fr-FR"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Ø"/>
            </a:pP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Runtime</a:t>
            </a:r>
            <a:r>
              <a:rPr lang="fr-FR" sz="2800" dirty="0">
                <a:latin typeface="Times New Roman" panose="02020603050405020304" pitchFamily="18" charset="0"/>
                <a:cs typeface="Times New Roman" panose="02020603050405020304" pitchFamily="18" charset="0"/>
              </a:rPr>
              <a:t> (Exception): là </a:t>
            </a: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chỉ</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xảy</a:t>
            </a:r>
            <a:r>
              <a:rPr lang="fr-FR" sz="2800" dirty="0">
                <a:latin typeface="Times New Roman" panose="02020603050405020304" pitchFamily="18" charset="0"/>
                <a:cs typeface="Times New Roman" panose="02020603050405020304" pitchFamily="18" charset="0"/>
              </a:rPr>
              <a:t> ra </a:t>
            </a:r>
            <a:r>
              <a:rPr lang="fr-FR" sz="2800" dirty="0" err="1">
                <a:latin typeface="Times New Roman" panose="02020603050405020304" pitchFamily="18" charset="0"/>
                <a:cs typeface="Times New Roman" panose="02020603050405020304" pitchFamily="18" charset="0"/>
              </a:rPr>
              <a:t>trong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quá</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trình</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chạy</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chương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trình</a:t>
            </a:r>
            <a:r>
              <a:rPr lang="fr-FR" sz="2800" dirty="0">
                <a:latin typeface="Times New Roman" panose="02020603050405020304" pitchFamily="18" charset="0"/>
                <a:cs typeface="Times New Roman" panose="02020603050405020304" pitchFamily="18" charset="0"/>
              </a:rPr>
              <a:t> =&gt; </a:t>
            </a:r>
            <a:r>
              <a:rPr lang="fr-FR" sz="2800" dirty="0" err="1">
                <a:latin typeface="Times New Roman" panose="02020603050405020304" pitchFamily="18" charset="0"/>
                <a:cs typeface="Times New Roman" panose="02020603050405020304" pitchFamily="18" charset="0"/>
              </a:rPr>
              <a:t>Độ</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khó</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trung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bình</a:t>
            </a:r>
            <a:endParaRPr lang="fr-FR"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Ø"/>
            </a:pP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Logic</a:t>
            </a:r>
            <a:r>
              <a:rPr lang="fr-FR" sz="2800" dirty="0">
                <a:latin typeface="Times New Roman" panose="02020603050405020304" pitchFamily="18" charset="0"/>
                <a:cs typeface="Times New Roman" panose="02020603050405020304" pitchFamily="18" charset="0"/>
              </a:rPr>
              <a:t> (Bugs): Là </a:t>
            </a:r>
            <a:r>
              <a:rPr lang="fr-FR" sz="2800" dirty="0" err="1">
                <a:latin typeface="Times New Roman" panose="02020603050405020304" pitchFamily="18" charset="0"/>
                <a:cs typeface="Times New Roman" panose="02020603050405020304" pitchFamily="18" charset="0"/>
              </a:rPr>
              <a:t>lỗi</a:t>
            </a:r>
            <a:r>
              <a:rPr lang="fr-FR" sz="2800" dirty="0">
                <a:latin typeface="Times New Roman" panose="02020603050405020304" pitchFamily="18" charset="0"/>
                <a:cs typeface="Times New Roman" panose="02020603050405020304" pitchFamily="18" charset="0"/>
              </a:rPr>
              <a:t> do </a:t>
            </a:r>
            <a:r>
              <a:rPr lang="fr-FR" sz="2800" dirty="0" err="1">
                <a:latin typeface="Times New Roman" panose="02020603050405020304" pitchFamily="18" charset="0"/>
                <a:cs typeface="Times New Roman" panose="02020603050405020304" pitchFamily="18" charset="0"/>
              </a:rPr>
              <a:t>giải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thuật</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sai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thuật</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toán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đưa</a:t>
            </a:r>
            <a:r>
              <a:rPr lang="fr-FR" sz="2800" dirty="0">
                <a:latin typeface="Times New Roman" panose="02020603050405020304" pitchFamily="18" charset="0"/>
                <a:cs typeface="Times New Roman" panose="02020603050405020304" pitchFamily="18" charset="0"/>
              </a:rPr>
              <a:t> ra </a:t>
            </a:r>
            <a:r>
              <a:rPr lang="fr-FR" sz="2800" dirty="0" err="1">
                <a:latin typeface="Times New Roman" panose="02020603050405020304" pitchFamily="18" charset="0"/>
                <a:cs typeface="Times New Roman" panose="02020603050405020304" pitchFamily="18" charset="0"/>
              </a:rPr>
              <a:t>chưa</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chính</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xác</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khiến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chương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trình</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chạy</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không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đúng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với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mong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muốn</a:t>
            </a:r>
            <a:r>
              <a:rPr lang="fr-FR" sz="2800" dirty="0">
                <a:latin typeface="Times New Roman" panose="02020603050405020304" pitchFamily="18" charset="0"/>
                <a:cs typeface="Times New Roman" panose="02020603050405020304" pitchFamily="18" charset="0"/>
              </a:rPr>
              <a:t> =&gt; </a:t>
            </a:r>
            <a:r>
              <a:rPr lang="fr-FR" sz="2800" dirty="0" err="1">
                <a:latin typeface="Times New Roman" panose="02020603050405020304" pitchFamily="18" charset="0"/>
                <a:cs typeface="Times New Roman" panose="02020603050405020304" pitchFamily="18" charset="0"/>
              </a:rPr>
              <a:t>Khó-phải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lần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mò,rà</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soát</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lại</a:t>
            </a:r>
            <a:r>
              <a:rPr lang="fr-FR" sz="2800" dirty="0">
                <a:latin typeface="Times New Roman" panose="02020603050405020304" pitchFamily="18" charset="0"/>
                <a:cs typeface="Times New Roman" panose="02020603050405020304" pitchFamily="18" charset="0"/>
              </a:rPr>
              <a:t> code</a:t>
            </a:r>
          </a:p>
          <a:p>
            <a:endParaRPr lang="fr-F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30645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sp>
        <p:nvSpPr>
          <p:cNvPr id="2" name="TextBox 1">
            <a:extLst>
              <a:ext uri="{FF2B5EF4-FFF2-40B4-BE49-F238E27FC236}">
                <a16:creationId xmlns:a16="http://schemas.microsoft.com/office/drawing/2014/main" id="{EBF6886A-2D30-425E-BCBE-1EC3AE47F8B1}"/>
              </a:ext>
            </a:extLst>
          </p:cNvPr>
          <p:cNvSpPr txBox="1"/>
          <p:nvPr/>
        </p:nvSpPr>
        <p:spPr>
          <a:xfrm>
            <a:off x="1650281" y="1703564"/>
            <a:ext cx="8829564" cy="3108543"/>
          </a:xfrm>
          <a:prstGeom prst="rect">
            <a:avLst/>
          </a:prstGeom>
          <a:noFill/>
        </p:spPr>
        <p:txBody>
          <a:bodyPr wrap="square" rtlCol="0">
            <a:spAutoFit/>
          </a:bodyPr>
          <a:lstStyle/>
          <a:p>
            <a:r>
              <a:rPr lang="fr-FR" sz="2800" b="1" dirty="0" err="1">
                <a:latin typeface="Times New Roman" panose="02020603050405020304" pitchFamily="18" charset="0"/>
                <a:cs typeface="Times New Roman" panose="02020603050405020304" pitchFamily="18" charset="0"/>
              </a:rPr>
              <a:t>Ngoại</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lệ</a:t>
            </a:r>
            <a:r>
              <a:rPr lang="fr-FR" sz="2800" b="1" dirty="0">
                <a:latin typeface="Times New Roman" panose="02020603050405020304" pitchFamily="18" charset="0"/>
                <a:cs typeface="Times New Roman" panose="02020603050405020304" pitchFamily="18" charset="0"/>
              </a:rPr>
              <a:t> (Exception) là </a:t>
            </a:r>
            <a:r>
              <a:rPr lang="fr-FR" sz="2800" b="1" dirty="0" err="1">
                <a:latin typeface="Times New Roman" panose="02020603050405020304" pitchFamily="18" charset="0"/>
                <a:cs typeface="Times New Roman" panose="02020603050405020304" pitchFamily="18" charset="0"/>
              </a:rPr>
              <a:t>gì</a:t>
            </a:r>
            <a:r>
              <a:rPr lang="fr-FR" sz="2800" b="1"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Exception là một sự kiện xảy ra trong quá trình thực thi một chương trình Java, nó làm phá vỡ cái </a:t>
            </a:r>
            <a:r>
              <a:rPr lang="vi-VN" sz="2800" b="1" dirty="0">
                <a:latin typeface="Times New Roman" panose="02020603050405020304" pitchFamily="18" charset="0"/>
                <a:cs typeface="Times New Roman" panose="02020603050405020304" pitchFamily="18" charset="0"/>
              </a:rPr>
              <a:t>flow </a:t>
            </a:r>
            <a:r>
              <a:rPr lang="vi-VN" sz="2800" dirty="0">
                <a:latin typeface="Times New Roman" panose="02020603050405020304" pitchFamily="18" charset="0"/>
                <a:cs typeface="Times New Roman" panose="02020603050405020304" pitchFamily="18" charset="0"/>
              </a:rPr>
              <a:t>(luồng xử lý) bình thường của một chương trình, thậm chí chết chương trình.</a:t>
            </a:r>
          </a:p>
          <a:p>
            <a:pPr marL="457189" indent="-457189">
              <a:buFont typeface="Wingdings" panose="05000000000000000000" pitchFamily="2" charset="2"/>
              <a:buChar char="Ø"/>
            </a:pPr>
            <a:endParaRPr lang="fr-FR" sz="2800" b="1" dirty="0">
              <a:latin typeface="Times New Roman" panose="02020603050405020304" pitchFamily="18" charset="0"/>
              <a:cs typeface="Times New Roman" panose="02020603050405020304" pitchFamily="18" charset="0"/>
            </a:endParaRPr>
          </a:p>
          <a:p>
            <a:endParaRPr lang="fr-F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7015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sp>
        <p:nvSpPr>
          <p:cNvPr id="2" name="TextBox 1">
            <a:extLst>
              <a:ext uri="{FF2B5EF4-FFF2-40B4-BE49-F238E27FC236}">
                <a16:creationId xmlns:a16="http://schemas.microsoft.com/office/drawing/2014/main" id="{EBF6886A-2D30-425E-BCBE-1EC3AE47F8B1}"/>
              </a:ext>
            </a:extLst>
          </p:cNvPr>
          <p:cNvSpPr txBox="1"/>
          <p:nvPr/>
        </p:nvSpPr>
        <p:spPr>
          <a:xfrm>
            <a:off x="1524002" y="1500006"/>
            <a:ext cx="8829564" cy="4579587"/>
          </a:xfrm>
          <a:prstGeom prst="rect">
            <a:avLst/>
          </a:prstGeom>
          <a:noFill/>
        </p:spPr>
        <p:txBody>
          <a:bodyPr wrap="square" rtlCol="0">
            <a:spAutoFit/>
          </a:bodyPr>
          <a:lstStyle/>
          <a:p>
            <a:r>
              <a:rPr lang="fr-FR" sz="2651" b="1" dirty="0" err="1">
                <a:latin typeface="Times New Roman" panose="02020603050405020304" pitchFamily="18" charset="0"/>
                <a:cs typeface="Times New Roman" panose="02020603050405020304" pitchFamily="18" charset="0"/>
              </a:rPr>
              <a:t>Ngoại</a:t>
            </a:r>
            <a:r>
              <a:rPr lang="fr-FR" sz="2651" b="1" dirty="0">
                <a:latin typeface="Times New Roman" panose="02020603050405020304" pitchFamily="18" charset="0"/>
                <a:cs typeface="Times New Roman" panose="02020603050405020304" pitchFamily="18" charset="0"/>
              </a:rPr>
              <a:t> </a:t>
            </a:r>
            <a:r>
              <a:rPr lang="fr-FR" sz="2651" b="1" dirty="0" err="1">
                <a:latin typeface="Times New Roman" panose="02020603050405020304" pitchFamily="18" charset="0"/>
                <a:cs typeface="Times New Roman" panose="02020603050405020304" pitchFamily="18" charset="0"/>
              </a:rPr>
              <a:t>lệ</a:t>
            </a:r>
            <a:r>
              <a:rPr lang="fr-FR" sz="2651" b="1" dirty="0">
                <a:latin typeface="Times New Roman" panose="02020603050405020304" pitchFamily="18" charset="0"/>
                <a:cs typeface="Times New Roman" panose="02020603050405020304" pitchFamily="18" charset="0"/>
              </a:rPr>
              <a:t> (Exception) là </a:t>
            </a:r>
            <a:r>
              <a:rPr lang="fr-FR" sz="2651" b="1" dirty="0" err="1">
                <a:latin typeface="Times New Roman" panose="02020603050405020304" pitchFamily="18" charset="0"/>
                <a:cs typeface="Times New Roman" panose="02020603050405020304" pitchFamily="18" charset="0"/>
              </a:rPr>
              <a:t>gì</a:t>
            </a:r>
            <a:r>
              <a:rPr lang="fr-FR" sz="2651" b="1" dirty="0">
                <a:latin typeface="Times New Roman" panose="02020603050405020304" pitchFamily="18" charset="0"/>
                <a:cs typeface="Times New Roman" panose="02020603050405020304" pitchFamily="18" charset="0"/>
              </a:rPr>
              <a:t>?:</a:t>
            </a:r>
          </a:p>
          <a:p>
            <a:pPr marL="800080" lvl="1" indent="-457189">
              <a:buFont typeface="Wingdings" panose="05000000000000000000" pitchFamily="2" charset="2"/>
              <a:buChar char="Ø"/>
            </a:pPr>
            <a:r>
              <a:rPr lang="vi-VN" sz="2651" dirty="0">
                <a:latin typeface="Times New Roman" panose="02020603050405020304" pitchFamily="18" charset="0"/>
                <a:cs typeface="Times New Roman" panose="02020603050405020304" pitchFamily="18" charset="0"/>
              </a:rPr>
              <a:t>Một ngoại lệ có thể xảy ra với nhiều lý do khác nhau, nó nằm ngoài dự tính của chương trình. Một vài ngoại lệ xảy ra bởi lỗi của người dùng, một số khác bởi lỗi của lập trình viên và số khác nữa đến từ lỗi của nguồn dữ liệu vật lý. Chẳng hạn như:</a:t>
            </a:r>
          </a:p>
          <a:p>
            <a:pPr marL="628635" lvl="1" indent="-285744">
              <a:buFont typeface="Wingdings" panose="05000000000000000000" pitchFamily="2" charset="2"/>
              <a:buChar char="Ø"/>
            </a:pP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Người dùng nhập dữ liệu không hợp lệ.</a:t>
            </a:r>
          </a:p>
          <a:p>
            <a:pPr marL="628635" lvl="1" indent="-285744">
              <a:buFont typeface="Wingdings" panose="05000000000000000000" pitchFamily="2" charset="2"/>
              <a:buChar char="Ø"/>
            </a:pP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Truy cập ngoài chỉ số mảng.</a:t>
            </a:r>
          </a:p>
          <a:p>
            <a:pPr marL="628635" lvl="1" indent="-285744">
              <a:buFont typeface="Wingdings" panose="05000000000000000000" pitchFamily="2" charset="2"/>
              <a:buChar char="Ø"/>
            </a:pP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Một file cần được mở nhưng không thể tìm thấy.</a:t>
            </a:r>
          </a:p>
          <a:p>
            <a:pPr marL="628635" lvl="1" indent="-285744">
              <a:buFont typeface="Wingdings" panose="05000000000000000000" pitchFamily="2" charset="2"/>
              <a:buChar char="Ø"/>
            </a:pP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Kết nối mạng bị ngắt trong quá trình thực hiện giao tiếp </a:t>
            </a:r>
            <a:r>
              <a:rPr lang="en-US" sz="2651" dirty="0">
                <a:latin typeface="Times New Roman" panose="02020603050405020304" pitchFamily="18" charset="0"/>
                <a:cs typeface="Times New Roman" panose="02020603050405020304" pitchFamily="18" charset="0"/>
              </a:rPr>
              <a:t>  	 </a:t>
            </a:r>
            <a:r>
              <a:rPr lang="vi-VN" sz="2651" dirty="0">
                <a:latin typeface="Times New Roman" panose="02020603050405020304" pitchFamily="18" charset="0"/>
                <a:cs typeface="Times New Roman" panose="02020603050405020304" pitchFamily="18" charset="0"/>
              </a:rPr>
              <a:t>hoặc JVM hết bộ nhớ.</a:t>
            </a:r>
            <a:endParaRPr lang="en-US" sz="265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644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204" y="1643521"/>
            <a:ext cx="6965715" cy="4211827"/>
          </a:xfrm>
          <a:prstGeom prst="rect">
            <a:avLst/>
          </a:prstGeom>
        </p:spPr>
      </p:pic>
    </p:spTree>
    <p:extLst>
      <p:ext uri="{BB962C8B-B14F-4D97-AF65-F5344CB8AC3E}">
        <p14:creationId xmlns:p14="http://schemas.microsoft.com/office/powerpoint/2010/main" val="27317513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sp>
        <p:nvSpPr>
          <p:cNvPr id="2" name="TextBox 1"/>
          <p:cNvSpPr txBox="1"/>
          <p:nvPr/>
        </p:nvSpPr>
        <p:spPr>
          <a:xfrm>
            <a:off x="1524000" y="1549236"/>
            <a:ext cx="9082123" cy="353943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Làm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thế</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nào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để</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lý</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ngoại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lệ</a:t>
            </a:r>
            <a:r>
              <a:rPr lang="en-US" sz="2800" b="1" dirty="0">
                <a:latin typeface="Times New Roman" panose="02020603050405020304" pitchFamily="18" charset="0"/>
                <a:cs typeface="Times New Roman" panose="02020603050405020304" pitchFamily="18" charset="0"/>
              </a:rPr>
              <a:t>:</a:t>
            </a:r>
            <a:br>
              <a:rPr lang="en-US" sz="2800" b="1" dirty="0">
                <a:latin typeface="Times New Roman" panose="02020603050405020304" pitchFamily="18" charset="0"/>
                <a:cs typeface="Times New Roman" panose="02020603050405020304" pitchFamily="18" charset="0"/>
              </a:rPr>
            </a:br>
            <a:endParaRPr lang="vi-VN"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Xử lý ngoại lệ (Exception Handling) trong java là một cơ chế xử lý các lỗi runtime để có thể duy trì luồng bình thường của ứng dụng.</a:t>
            </a:r>
          </a:p>
          <a:p>
            <a:pPr marL="457189" indent="-457189">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Quá trình xử lý </a:t>
            </a:r>
            <a:r>
              <a:rPr lang="en-US" sz="2800" dirty="0">
                <a:latin typeface="Times New Roman" panose="02020603050405020304" pitchFamily="18" charset="0"/>
                <a:cs typeface="Times New Roman" panose="02020603050405020304" pitchFamily="18" charset="0"/>
              </a:rPr>
              <a:t>E</a:t>
            </a:r>
            <a:r>
              <a:rPr lang="vi-VN" sz="2800" dirty="0">
                <a:latin typeface="Times New Roman" panose="02020603050405020304" pitchFamily="18" charset="0"/>
                <a:cs typeface="Times New Roman" panose="02020603050405020304" pitchFamily="18" charset="0"/>
              </a:rPr>
              <a:t>xception được gọi là </a:t>
            </a:r>
            <a:r>
              <a:rPr lang="en-US" sz="2800" dirty="0">
                <a:latin typeface="Times New Roman" panose="02020603050405020304" pitchFamily="18" charset="0"/>
                <a:cs typeface="Times New Roman" panose="02020603050405020304" pitchFamily="18" charset="0"/>
              </a:rPr>
              <a:t>C</a:t>
            </a:r>
            <a:r>
              <a:rPr lang="vi-VN" sz="2800" dirty="0">
                <a:latin typeface="Times New Roman" panose="02020603050405020304" pitchFamily="18" charset="0"/>
                <a:cs typeface="Times New Roman" panose="02020603050405020304" pitchFamily="18" charset="0"/>
              </a:rPr>
              <a:t>atch </a:t>
            </a:r>
            <a:r>
              <a:rPr lang="en-US" sz="2800" dirty="0">
                <a:latin typeface="Times New Roman" panose="02020603050405020304" pitchFamily="18" charset="0"/>
                <a:cs typeface="Times New Roman" panose="02020603050405020304" pitchFamily="18" charset="0"/>
              </a:rPr>
              <a:t>E</a:t>
            </a:r>
            <a:r>
              <a:rPr lang="vi-VN" sz="2800" dirty="0">
                <a:latin typeface="Times New Roman" panose="02020603050405020304" pitchFamily="18" charset="0"/>
                <a:cs typeface="Times New Roman" panose="02020603050405020304" pitchFamily="18" charset="0"/>
              </a:rPr>
              <a:t>xception</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Bắt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 nếu Runtime System không xử lý được ngoại lệ thì chương trình sẽ kết thúc</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70602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1" y="865801"/>
            <a:ext cx="9082123" cy="723708"/>
            <a:chOff x="3129129" y="1121776"/>
            <a:chExt cx="5933741" cy="1171624"/>
          </a:xfrm>
        </p:grpSpPr>
        <p:sp>
          <p:nvSpPr>
            <p:cNvPr id="19"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Lý</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2" name="组合 21"/>
          <p:cNvGrpSpPr/>
          <p:nvPr/>
        </p:nvGrpSpPr>
        <p:grpSpPr>
          <a:xfrm>
            <a:off x="1739238" y="887069"/>
            <a:ext cx="1094841" cy="1001459"/>
            <a:chOff x="3222820" y="1148080"/>
            <a:chExt cx="1484216" cy="1750177"/>
          </a:xfrm>
        </p:grpSpPr>
        <p:grpSp>
          <p:nvGrpSpPr>
            <p:cNvPr id="26" name="组合 25"/>
            <p:cNvGrpSpPr/>
            <p:nvPr/>
          </p:nvGrpSpPr>
          <p:grpSpPr>
            <a:xfrm>
              <a:off x="3420363" y="1295115"/>
              <a:ext cx="1286673" cy="1603142"/>
              <a:chOff x="7380501" y="2927402"/>
              <a:chExt cx="2311887" cy="2880512"/>
            </a:xfrm>
          </p:grpSpPr>
          <p:sp>
            <p:nvSpPr>
              <p:cNvPr id="28"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22</a:t>
              </a:r>
              <a:endParaRPr lang="zh-CN" altLang="en-US" sz="2800" dirty="0">
                <a:solidFill>
                  <a:srgbClr val="FFC000"/>
                </a:solidFill>
                <a:latin typeface="Impact" panose="020B0806030902050204" pitchFamily="34" charset="0"/>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475" y="1758065"/>
            <a:ext cx="2033744" cy="400691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34370"/>
          <a:stretch/>
        </p:blipFill>
        <p:spPr>
          <a:xfrm>
            <a:off x="1850909" y="1758063"/>
            <a:ext cx="5056363" cy="1237371"/>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r="20897"/>
          <a:stretch/>
        </p:blipFill>
        <p:spPr>
          <a:xfrm>
            <a:off x="1850909" y="3761521"/>
            <a:ext cx="5056363" cy="1876687"/>
          </a:xfrm>
          <a:prstGeom prst="rect">
            <a:avLst/>
          </a:prstGeom>
        </p:spPr>
      </p:pic>
    </p:spTree>
    <p:extLst>
      <p:ext uri="{BB962C8B-B14F-4D97-AF65-F5344CB8AC3E}">
        <p14:creationId xmlns:p14="http://schemas.microsoft.com/office/powerpoint/2010/main" val="42911220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grpSp>
        <p:nvGrpSpPr>
          <p:cNvPr id="487" name="Google Shape;487;p13"/>
          <p:cNvGrpSpPr/>
          <p:nvPr/>
        </p:nvGrpSpPr>
        <p:grpSpPr>
          <a:xfrm>
            <a:off x="1626128" y="1156477"/>
            <a:ext cx="8889472" cy="701040"/>
            <a:chOff x="3129129" y="1121776"/>
            <a:chExt cx="5933741" cy="1171624"/>
          </a:xfrm>
        </p:grpSpPr>
        <p:sp>
          <p:nvSpPr>
            <p:cNvPr id="488" name="Google Shape;488;p13"/>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89" name="Google Shape;489;p1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490" name="Google Shape;490;p13"/>
          <p:cNvSpPr txBox="1"/>
          <p:nvPr/>
        </p:nvSpPr>
        <p:spPr>
          <a:xfrm>
            <a:off x="2583436" y="1257856"/>
            <a:ext cx="552277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err="1">
                <a:solidFill>
                  <a:schemeClr val="dk1"/>
                </a:solidFill>
                <a:latin typeface="Times New Roman"/>
                <a:ea typeface="Times New Roman"/>
                <a:cs typeface="Times New Roman"/>
                <a:sym typeface="Times New Roman"/>
              </a:rPr>
              <a:t>Lập</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Trình</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Hướng</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Đối</a:t>
            </a: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Tượng</a:t>
            </a:r>
            <a:r>
              <a:rPr lang="en-US" sz="2400" dirty="0">
                <a:solidFill>
                  <a:schemeClr val="dk1"/>
                </a:solidFill>
                <a:latin typeface="Times New Roman"/>
                <a:ea typeface="Times New Roman"/>
                <a:cs typeface="Times New Roman"/>
                <a:sym typeface="Times New Roman"/>
              </a:rPr>
              <a:t> Là Gì?</a:t>
            </a:r>
            <a:endParaRPr sz="2400" dirty="0">
              <a:solidFill>
                <a:schemeClr val="dk1"/>
              </a:solidFill>
              <a:latin typeface="Times New Roman"/>
              <a:ea typeface="Times New Roman"/>
              <a:cs typeface="Times New Roman"/>
              <a:sym typeface="Times New Roman"/>
            </a:endParaRPr>
          </a:p>
        </p:txBody>
      </p:sp>
      <p:grpSp>
        <p:nvGrpSpPr>
          <p:cNvPr id="491" name="Google Shape;491;p13"/>
          <p:cNvGrpSpPr/>
          <p:nvPr/>
        </p:nvGrpSpPr>
        <p:grpSpPr>
          <a:xfrm>
            <a:off x="2032723" y="1126383"/>
            <a:ext cx="860201" cy="789889"/>
            <a:chOff x="2912215" y="455848"/>
            <a:chExt cx="1066422" cy="1974366"/>
          </a:xfrm>
        </p:grpSpPr>
        <p:grpSp>
          <p:nvGrpSpPr>
            <p:cNvPr id="492" name="Google Shape;492;p13"/>
            <p:cNvGrpSpPr/>
            <p:nvPr/>
          </p:nvGrpSpPr>
          <p:grpSpPr>
            <a:xfrm>
              <a:off x="2912215" y="455848"/>
              <a:ext cx="1066422" cy="1974366"/>
              <a:chOff x="2996200" y="693603"/>
              <a:chExt cx="1014663" cy="1878543"/>
            </a:xfrm>
          </p:grpSpPr>
          <p:sp>
            <p:nvSpPr>
              <p:cNvPr id="493" name="Google Shape;493;p13"/>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94" name="Google Shape;494;p13"/>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95" name="Google Shape;495;p13"/>
            <p:cNvSpPr txBox="1"/>
            <p:nvPr/>
          </p:nvSpPr>
          <p:spPr>
            <a:xfrm>
              <a:off x="3058306" y="850448"/>
              <a:ext cx="774239" cy="1086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pic>
        <p:nvPicPr>
          <p:cNvPr id="1026" name="Picture 2" descr="Lập trình hướng đối tượng là gì? | CodeLearn">
            <a:extLst>
              <a:ext uri="{FF2B5EF4-FFF2-40B4-BE49-F238E27FC236}">
                <a16:creationId xmlns:a16="http://schemas.microsoft.com/office/drawing/2014/main" id="{DC23C56E-8080-8A16-781B-E9AED029E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924" y="1995037"/>
            <a:ext cx="4657492" cy="4599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p:tgtEl>
                                          <p:spTgt spid="48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91"/>
                                        </p:tgtEl>
                                        <p:attrNameLst>
                                          <p:attrName>style.visibility</p:attrName>
                                        </p:attrNameLst>
                                      </p:cBhvr>
                                      <p:to>
                                        <p:strVal val="visible"/>
                                      </p:to>
                                    </p:set>
                                    <p:anim calcmode="lin" valueType="num">
                                      <p:cBhvr additive="base">
                                        <p:cTn id="11" dur="500"/>
                                        <p:tgtEl>
                                          <p:spTgt spid="4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1006059"/>
            <a:ext cx="88128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5" y="951085"/>
            <a:ext cx="966551"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358019" y="1147356"/>
              <a:ext cx="883669"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2" name="TextBox 1">
            <a:extLst>
              <a:ext uri="{FF2B5EF4-FFF2-40B4-BE49-F238E27FC236}">
                <a16:creationId xmlns:a16="http://schemas.microsoft.com/office/drawing/2014/main" id="{A341CAAF-7C44-4305-9329-B4B08CDBAF47}"/>
              </a:ext>
            </a:extLst>
          </p:cNvPr>
          <p:cNvSpPr txBox="1"/>
          <p:nvPr/>
        </p:nvSpPr>
        <p:spPr>
          <a:xfrm>
            <a:off x="1524000" y="1822811"/>
            <a:ext cx="8962723" cy="3693319"/>
          </a:xfrm>
          <a:prstGeom prst="rect">
            <a:avLst/>
          </a:prstGeom>
          <a:noFill/>
        </p:spPr>
        <p:txBody>
          <a:bodyPr wrap="square" rtlCol="0">
            <a:spAutoFit/>
          </a:bodyPr>
          <a:lstStyle/>
          <a:p>
            <a:pPr marL="457189" indent="-457189">
              <a:buFont typeface="Wingdings" panose="05000000000000000000" pitchFamily="2" charset="2"/>
              <a:buChar char="Ø"/>
            </a:pPr>
            <a:r>
              <a:rPr lang="en-US" sz="2600" b="1" i="1" dirty="0">
                <a:latin typeface="Times New Roman" panose="02020603050405020304" pitchFamily="18" charset="0"/>
                <a:cs typeface="Times New Roman" panose="02020603050405020304" pitchFamily="18" charset="0"/>
              </a:rPr>
              <a:t>	</a:t>
            </a:r>
            <a:r>
              <a:rPr lang="vi-VN" sz="2600" b="1" i="1" dirty="0">
                <a:latin typeface="Times New Roman" panose="02020603050405020304" pitchFamily="18" charset="0"/>
                <a:cs typeface="Times New Roman" panose="02020603050405020304" pitchFamily="18" charset="0"/>
              </a:rPr>
              <a:t>Hằng Số</a:t>
            </a:r>
            <a:r>
              <a:rPr lang="vi-VN" sz="2600" dirty="0">
                <a:latin typeface="Times New Roman" panose="02020603050405020304" pitchFamily="18" charset="0"/>
                <a:cs typeface="Times New Roman" panose="02020603050405020304" pitchFamily="18" charset="0"/>
              </a:rPr>
              <a:t> trong tài liệu tiếng Anh gọi là </a:t>
            </a:r>
            <a:r>
              <a:rPr lang="vi-VN" sz="2600" b="1" i="1" dirty="0">
                <a:latin typeface="Times New Roman" panose="02020603050405020304" pitchFamily="18" charset="0"/>
                <a:cs typeface="Times New Roman" panose="02020603050405020304" pitchFamily="18" charset="0"/>
              </a:rPr>
              <a:t>const</a:t>
            </a:r>
            <a:r>
              <a:rPr lang="vi-VN" sz="2600" dirty="0">
                <a:latin typeface="Times New Roman" panose="02020603050405020304" pitchFamily="18" charset="0"/>
                <a:cs typeface="Times New Roman" panose="02020603050405020304" pitchFamily="18" charset="0"/>
              </a:rPr>
              <a:t>, viết tắt của từ </a:t>
            </a:r>
            <a:r>
              <a:rPr lang="vi-VN" sz="2600" b="1" i="1" dirty="0">
                <a:latin typeface="Times New Roman" panose="02020603050405020304" pitchFamily="18" charset="0"/>
                <a:cs typeface="Times New Roman" panose="02020603050405020304" pitchFamily="18" charset="0"/>
              </a:rPr>
              <a:t>constant</a:t>
            </a:r>
            <a:r>
              <a:rPr lang="vi-VN" sz="2600" dirty="0">
                <a:latin typeface="Times New Roman" panose="02020603050405020304" pitchFamily="18" charset="0"/>
                <a:cs typeface="Times New Roman" panose="02020603050405020304" pitchFamily="18" charset="0"/>
              </a:rPr>
              <a:t>. Hằng cũng tương tự như biến, nhưng đặc biệt ở chỗ nếu một biến được khai báo là hằng thì nó sẽ </a:t>
            </a:r>
            <a:r>
              <a:rPr lang="vi-VN" sz="2600" i="1" dirty="0">
                <a:latin typeface="Times New Roman" panose="02020603050405020304" pitchFamily="18" charset="0"/>
                <a:cs typeface="Times New Roman" panose="02020603050405020304" pitchFamily="18" charset="0"/>
              </a:rPr>
              <a:t>không được thay đổi giá trị trong suốt chương trình</a:t>
            </a:r>
            <a:r>
              <a:rPr lang="vi-VN"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285744" indent="-285744">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H</a:t>
            </a:r>
            <a:r>
              <a:rPr lang="vi-VN" sz="2600" dirty="0">
                <a:latin typeface="Times New Roman" panose="02020603050405020304" pitchFamily="18" charset="0"/>
                <a:cs typeface="Times New Roman" panose="02020603050405020304" pitchFamily="18" charset="0"/>
              </a:rPr>
              <a:t>ằng thì </a:t>
            </a:r>
            <a:r>
              <a:rPr lang="vi-VN" sz="2600" b="1" dirty="0">
                <a:latin typeface="Times New Roman" panose="02020603050405020304" pitchFamily="18" charset="0"/>
                <a:cs typeface="Times New Roman" panose="02020603050405020304" pitchFamily="18" charset="0"/>
              </a:rPr>
              <a:t>không</a:t>
            </a:r>
            <a:r>
              <a:rPr lang="vi-VN" sz="2600" dirty="0">
                <a:latin typeface="Times New Roman" panose="02020603050405020304" pitchFamily="18" charset="0"/>
                <a:cs typeface="Times New Roman" panose="02020603050405020304" pitchFamily="18" charset="0"/>
              </a:rPr>
              <a:t> có sự </a:t>
            </a:r>
            <a:r>
              <a:rPr lang="vi-VN" sz="2600" b="1" dirty="0">
                <a:latin typeface="Times New Roman" panose="02020603050405020304" pitchFamily="18" charset="0"/>
                <a:cs typeface="Times New Roman" panose="02020603050405020304" pitchFamily="18" charset="0"/>
              </a:rPr>
              <a:t>thay đổi </a:t>
            </a:r>
            <a:r>
              <a:rPr lang="vi-VN" sz="2600" dirty="0">
                <a:latin typeface="Times New Roman" panose="02020603050405020304" pitchFamily="18" charset="0"/>
                <a:cs typeface="Times New Roman" panose="02020603050405020304" pitchFamily="18" charset="0"/>
              </a:rPr>
              <a:t>nào cả, nếu cố tình thay đổi hay gán lại giá trị mới của hằng sau khi nó được khai báo, sẽ nhận được thông báo lỗi.</a:t>
            </a:r>
            <a:endParaRPr lang="en-US" sz="2600" dirty="0">
              <a:latin typeface="Times New Roman" panose="02020603050405020304" pitchFamily="18" charset="0"/>
              <a:cs typeface="Times New Roman" panose="02020603050405020304" pitchFamily="18" charset="0"/>
            </a:endParaRPr>
          </a:p>
          <a:p>
            <a:pPr marL="285744" indent="-285744">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Hằng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thường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dùng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định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nghĩa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giá</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cố</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định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những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điều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không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thay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đổi.VD</a:t>
            </a:r>
            <a:r>
              <a:rPr lang="en-US" sz="2600" dirty="0">
                <a:latin typeface="Times New Roman" panose="02020603050405020304" pitchFamily="18" charset="0"/>
                <a:cs typeface="Times New Roman" panose="02020603050405020304" pitchFamily="18" charset="0"/>
              </a:rPr>
              <a:t>: THU_HAI = “Monday”;</a:t>
            </a:r>
          </a:p>
        </p:txBody>
      </p:sp>
    </p:spTree>
    <p:extLst>
      <p:ext uri="{BB962C8B-B14F-4D97-AF65-F5344CB8AC3E}">
        <p14:creationId xmlns:p14="http://schemas.microsoft.com/office/powerpoint/2010/main" val="20364309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1006059"/>
            <a:ext cx="88128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5" y="951085"/>
            <a:ext cx="966551"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358019" y="1147356"/>
              <a:ext cx="883669"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2" name="TextBox 1">
            <a:extLst>
              <a:ext uri="{FF2B5EF4-FFF2-40B4-BE49-F238E27FC236}">
                <a16:creationId xmlns:a16="http://schemas.microsoft.com/office/drawing/2014/main" id="{A341CAAF-7C44-4305-9329-B4B08CDBAF47}"/>
              </a:ext>
            </a:extLst>
          </p:cNvPr>
          <p:cNvSpPr txBox="1"/>
          <p:nvPr/>
        </p:nvSpPr>
        <p:spPr>
          <a:xfrm>
            <a:off x="1524000" y="1822813"/>
            <a:ext cx="8962723" cy="1292662"/>
          </a:xfrm>
          <a:prstGeom prst="rect">
            <a:avLst/>
          </a:prstGeom>
          <a:noFill/>
        </p:spPr>
        <p:txBody>
          <a:bodyPr wrap="square" rtlCol="0">
            <a:spAutoFit/>
          </a:bodyPr>
          <a:lstStyle/>
          <a:p>
            <a:pPr marL="457189" indent="-457189">
              <a:buFont typeface="Wingdings" panose="05000000000000000000" pitchFamily="2" charset="2"/>
              <a:buChar char="Ø"/>
            </a:pP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Cú</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pháp</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khai</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báo</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hằng</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số</a:t>
            </a:r>
            <a:r>
              <a:rPr lang="en-US" sz="2600" b="1" i="1" dirty="0">
                <a:latin typeface="Times New Roman" panose="02020603050405020304" pitchFamily="18" charset="0"/>
                <a:cs typeface="Times New Roman" panose="02020603050405020304" pitchFamily="18" charset="0"/>
              </a:rPr>
              <a:t>:</a:t>
            </a:r>
          </a:p>
          <a:p>
            <a:r>
              <a:rPr lang="en-US" sz="2600" b="1" i="1" dirty="0">
                <a:latin typeface="Times New Roman" panose="02020603050405020304" pitchFamily="18" charset="0"/>
                <a:cs typeface="Times New Roman" panose="02020603050405020304" pitchFamily="18" charset="0"/>
              </a:rPr>
              <a:t>	&lt;AM&gt; &lt;static&gt; final </a:t>
            </a:r>
            <a:r>
              <a:rPr lang="en-US" sz="2600" b="1" i="1" dirty="0" err="1">
                <a:latin typeface="Times New Roman" panose="02020603050405020304" pitchFamily="18" charset="0"/>
                <a:cs typeface="Times New Roman" panose="02020603050405020304" pitchFamily="18" charset="0"/>
              </a:rPr>
              <a:t>kieuDuLieu</a:t>
            </a:r>
            <a:r>
              <a:rPr lang="en-US" sz="2600" b="1" i="1" dirty="0">
                <a:latin typeface="Times New Roman" panose="02020603050405020304" pitchFamily="18" charset="0"/>
                <a:cs typeface="Times New Roman" panose="02020603050405020304" pitchFamily="18" charset="0"/>
              </a:rPr>
              <a:t> TEN_HANG = </a:t>
            </a:r>
            <a:r>
              <a:rPr lang="en-US" sz="2600" b="1" i="1" dirty="0" err="1">
                <a:latin typeface="Times New Roman" panose="02020603050405020304" pitchFamily="18" charset="0"/>
                <a:cs typeface="Times New Roman" panose="02020603050405020304" pitchFamily="18" charset="0"/>
              </a:rPr>
              <a:t>giaTri</a:t>
            </a:r>
            <a:r>
              <a:rPr lang="en-US" sz="2600" b="1" i="1"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Ví</a:t>
            </a:r>
            <a:r>
              <a:rPr lang="en-US" sz="2600" b="1" i="1" dirty="0">
                <a:latin typeface="Times New Roman" panose="02020603050405020304" pitchFamily="18" charset="0"/>
                <a:cs typeface="Times New Roman" panose="02020603050405020304" pitchFamily="18" charset="0"/>
              </a:rPr>
              <a:t> </a:t>
            </a:r>
            <a:r>
              <a:rPr lang="en-US" sz="2600" b="1" i="1" dirty="0" err="1">
                <a:latin typeface="Times New Roman" panose="02020603050405020304" pitchFamily="18" charset="0"/>
                <a:cs typeface="Times New Roman" panose="02020603050405020304" pitchFamily="18" charset="0"/>
              </a:rPr>
              <a:t>dụ</a:t>
            </a:r>
            <a:r>
              <a:rPr lang="en-US" sz="2600" b="1" i="1"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404" y="2742679"/>
            <a:ext cx="7265224" cy="1870647"/>
          </a:xfrm>
          <a:prstGeom prst="rect">
            <a:avLst/>
          </a:prstGeom>
        </p:spPr>
      </p:pic>
      <p:sp>
        <p:nvSpPr>
          <p:cNvPr id="4" name="TextBox 3"/>
          <p:cNvSpPr txBox="1"/>
          <p:nvPr/>
        </p:nvSpPr>
        <p:spPr>
          <a:xfrm>
            <a:off x="1601232" y="4752523"/>
            <a:ext cx="8885491" cy="954107"/>
          </a:xfrm>
          <a:prstGeom prst="rect">
            <a:avLst/>
          </a:prstGeom>
          <a:noFill/>
        </p:spPr>
        <p:txBody>
          <a:bodyPr wrap="square" rtlCol="0">
            <a:spAutoFit/>
          </a:bodyPr>
          <a:lstStyle/>
          <a:p>
            <a:pPr marL="457189" indent="-457189">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Quy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tắc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hoa</a:t>
            </a:r>
            <a:r>
              <a:rPr lang="en-US" sz="2800" dirty="0">
                <a:latin typeface="Times New Roman" panose="02020603050405020304" pitchFamily="18" charset="0"/>
                <a:cs typeface="Times New Roman" panose="02020603050405020304" pitchFamily="18" charset="0"/>
              </a:rPr>
              <a:t> (Upper)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nhầm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dấu</a:t>
            </a:r>
            <a:r>
              <a:rPr lang="en-US" sz="2800" dirty="0">
                <a:latin typeface="Times New Roman" panose="02020603050405020304" pitchFamily="18" charset="0"/>
                <a:cs typeface="Times New Roman" panose="02020603050405020304" pitchFamily="18" charset="0"/>
              </a:rPr>
              <a:t> “_”</a:t>
            </a:r>
          </a:p>
        </p:txBody>
      </p:sp>
    </p:spTree>
    <p:extLst>
      <p:ext uri="{BB962C8B-B14F-4D97-AF65-F5344CB8AC3E}">
        <p14:creationId xmlns:p14="http://schemas.microsoft.com/office/powerpoint/2010/main" val="30501784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1006059"/>
            <a:ext cx="88128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5" y="951085"/>
            <a:ext cx="966551"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358019" y="1147356"/>
              <a:ext cx="883669"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5" name="TextBox 4"/>
          <p:cNvSpPr txBox="1"/>
          <p:nvPr/>
        </p:nvSpPr>
        <p:spPr>
          <a:xfrm>
            <a:off x="1601234" y="1778926"/>
            <a:ext cx="8447649" cy="4093428"/>
          </a:xfrm>
          <a:prstGeom prst="rect">
            <a:avLst/>
          </a:prstGeom>
          <a:noFill/>
        </p:spPr>
        <p:txBody>
          <a:bodyPr wrap="square" rtlCol="0">
            <a:spAutoFit/>
          </a:bodyPr>
          <a:lstStyle/>
          <a:p>
            <a:r>
              <a:rPr lang="en-US" sz="2600" b="1" dirty="0" err="1">
                <a:latin typeface="Times New Roman" panose="02020603050405020304" pitchFamily="18" charset="0"/>
                <a:cs typeface="Times New Roman" panose="02020603050405020304" pitchFamily="18" charset="0"/>
              </a:rPr>
              <a:t>Enum</a:t>
            </a:r>
            <a:r>
              <a:rPr lang="en-US" sz="2600" b="1" dirty="0">
                <a:latin typeface="Times New Roman" panose="02020603050405020304" pitchFamily="18" charset="0"/>
                <a:cs typeface="Times New Roman" panose="02020603050405020304" pitchFamily="18" charset="0"/>
              </a:rPr>
              <a:t>(Enumerate: </a:t>
            </a:r>
            <a:r>
              <a:rPr lang="en-US" sz="2600" b="1" dirty="0" err="1">
                <a:latin typeface="Times New Roman" panose="02020603050405020304" pitchFamily="18" charset="0"/>
                <a:cs typeface="Times New Roman" panose="02020603050405020304" pitchFamily="18" charset="0"/>
              </a:rPr>
              <a:t>liệt</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kê</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là</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gì</a:t>
            </a:r>
            <a:r>
              <a:rPr lang="en-US" sz="2600" b="1"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vi-VN" sz="2600" b="1" dirty="0">
                <a:latin typeface="Times New Roman" panose="02020603050405020304" pitchFamily="18" charset="0"/>
                <a:cs typeface="Times New Roman" panose="02020603050405020304" pitchFamily="18" charset="0"/>
              </a:rPr>
              <a:t>Enum trong java</a:t>
            </a:r>
            <a:r>
              <a:rPr lang="vi-VN" sz="2600" dirty="0">
                <a:latin typeface="Times New Roman" panose="02020603050405020304" pitchFamily="18" charset="0"/>
                <a:cs typeface="Times New Roman" panose="02020603050405020304" pitchFamily="18" charset="0"/>
              </a:rPr>
              <a:t> là một kiểu dữ liệu đặc biệt của Java được sử dụng để định nghĩa </a:t>
            </a:r>
            <a:r>
              <a:rPr lang="vi-VN" sz="2600" b="1" dirty="0">
                <a:latin typeface="Times New Roman" panose="02020603050405020304" pitchFamily="18" charset="0"/>
                <a:cs typeface="Times New Roman" panose="02020603050405020304" pitchFamily="18" charset="0"/>
              </a:rPr>
              <a:t>tập hợp các hằng số</a:t>
            </a:r>
            <a:r>
              <a:rPr lang="vi-VN" sz="2600" dirty="0">
                <a:latin typeface="Times New Roman" panose="02020603050405020304" pitchFamily="18" charset="0"/>
                <a:cs typeface="Times New Roman" panose="02020603050405020304" pitchFamily="18" charset="0"/>
              </a:rPr>
              <a:t>. Cụ thể hơn, Java enum là một </a:t>
            </a:r>
            <a:r>
              <a:rPr lang="vi-VN" sz="2600" b="1" dirty="0">
                <a:latin typeface="Times New Roman" panose="02020603050405020304" pitchFamily="18" charset="0"/>
                <a:cs typeface="Times New Roman" panose="02020603050405020304" pitchFamily="18" charset="0"/>
              </a:rPr>
              <a:t>kiểu đặc biệt</a:t>
            </a:r>
            <a:r>
              <a:rPr lang="vi-VN" sz="2600" dirty="0">
                <a:latin typeface="Times New Roman" panose="02020603050405020304" pitchFamily="18" charset="0"/>
                <a:cs typeface="Times New Roman" panose="02020603050405020304" pitchFamily="18" charset="0"/>
              </a:rPr>
              <a:t> </a:t>
            </a:r>
            <a:r>
              <a:rPr lang="vi-VN" sz="2600" b="1" dirty="0">
                <a:latin typeface="Times New Roman" panose="02020603050405020304" pitchFamily="18" charset="0"/>
                <a:cs typeface="Times New Roman" panose="02020603050405020304" pitchFamily="18" charset="0"/>
              </a:rPr>
              <a:t>của lớp</a:t>
            </a:r>
            <a:r>
              <a:rPr lang="en-US" sz="2600" b="1" dirty="0">
                <a:latin typeface="Times New Roman" panose="02020603050405020304" pitchFamily="18" charset="0"/>
                <a:cs typeface="Times New Roman" panose="02020603050405020304" pitchFamily="18" charset="0"/>
              </a:rPr>
              <a:t>(class)</a:t>
            </a:r>
            <a:r>
              <a:rPr lang="vi-VN" sz="2600" dirty="0">
                <a:latin typeface="Times New Roman" panose="02020603050405020304" pitchFamily="18" charset="0"/>
                <a:cs typeface="Times New Roman" panose="02020603050405020304" pitchFamily="18" charset="0"/>
              </a:rPr>
              <a:t> trong java. Một enum có thể chứa các trường, phương thức và Constructor</a:t>
            </a:r>
            <a:r>
              <a:rPr lang="en-US" sz="2600" dirty="0">
                <a:latin typeface="Times New Roman" panose="02020603050405020304" pitchFamily="18" charset="0"/>
                <a:cs typeface="Times New Roman" panose="02020603050405020304" pitchFamily="18" charset="0"/>
              </a:rPr>
              <a:t>(</a:t>
            </a:r>
            <a:r>
              <a:rPr lang="en-US" sz="2600" dirty="0" err="1">
                <a:latin typeface="Times New Roman" panose="02020603050405020304" pitchFamily="18" charset="0"/>
                <a:cs typeface="Times New Roman" panose="02020603050405020304" pitchFamily="18" charset="0"/>
              </a:rPr>
              <a:t>hàm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khởi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tạo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tượng</a:t>
            </a:r>
            <a:r>
              <a:rPr lang="en-US" sz="2600" dirty="0">
                <a:latin typeface="Times New Roman" panose="02020603050405020304" pitchFamily="18" charset="0"/>
                <a:cs typeface="Times New Roman" panose="02020603050405020304" pitchFamily="18" charset="0"/>
              </a:rPr>
              <a:t>)</a:t>
            </a:r>
            <a:r>
              <a:rPr lang="vi-VN" sz="2600" dirty="0">
                <a:latin typeface="Times New Roman" panose="02020603050405020304" pitchFamily="18" charset="0"/>
                <a:cs typeface="Times New Roman" panose="02020603050405020304" pitchFamily="18" charset="0"/>
              </a:rPr>
              <a:t>.</a:t>
            </a:r>
          </a:p>
          <a:p>
            <a:pPr marL="457189" indent="-457189">
              <a:buFont typeface="Wingdings" panose="05000000000000000000" pitchFamily="2" charset="2"/>
              <a:buChar char="Ø"/>
            </a:pPr>
            <a:r>
              <a:rPr lang="vi-VN" sz="2600" dirty="0">
                <a:latin typeface="Times New Roman" panose="02020603050405020304" pitchFamily="18" charset="0"/>
                <a:cs typeface="Times New Roman" panose="02020603050405020304" pitchFamily="18" charset="0"/>
              </a:rPr>
              <a:t>Nó có thể được sử dụng để định nghĩa các ngày trong tuần (SUNDAY, MONDAY, TUESDAY, WEDNESDAY, THURSDAY, FRIDAY, SATURDAY), các mùa trong năm (SPRING, SUMMER, FALL, WINTER), ...</a:t>
            </a:r>
          </a:p>
        </p:txBody>
      </p:sp>
    </p:spTree>
    <p:extLst>
      <p:ext uri="{BB962C8B-B14F-4D97-AF65-F5344CB8AC3E}">
        <p14:creationId xmlns:p14="http://schemas.microsoft.com/office/powerpoint/2010/main" val="10231115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942755"/>
            <a:ext cx="91440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3" y="887781"/>
            <a:ext cx="1002875"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358017" y="1147356"/>
              <a:ext cx="883670"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52" y="2755375"/>
            <a:ext cx="8070115" cy="3017635"/>
          </a:xfrm>
          <a:prstGeom prst="rect">
            <a:avLst/>
          </a:prstGeom>
        </p:spPr>
      </p:pic>
      <p:sp>
        <p:nvSpPr>
          <p:cNvPr id="3" name="TextBox 2"/>
          <p:cNvSpPr txBox="1"/>
          <p:nvPr/>
        </p:nvSpPr>
        <p:spPr>
          <a:xfrm>
            <a:off x="1698628" y="1813561"/>
            <a:ext cx="8567467" cy="954107"/>
          </a:xfrm>
          <a:prstGeom prst="rect">
            <a:avLst/>
          </a:prstGeom>
          <a:noFill/>
        </p:spPr>
        <p:txBody>
          <a:bodyPr wrap="square" rtlCol="0">
            <a:spAutoFit/>
          </a:bodyPr>
          <a:lstStyle/>
          <a:p>
            <a:pPr marL="457189" indent="-457189">
              <a:buFont typeface="Wingdings" panose="05000000000000000000" pitchFamily="2" charset="2"/>
              <a:buChar char="ü"/>
            </a:pPr>
            <a:r>
              <a:rPr lang="en-US" sz="2800" b="1" dirty="0" err="1">
                <a:latin typeface="Times New Roman" panose="02020603050405020304" pitchFamily="18" charset="0"/>
                <a:cs typeface="Times New Roman" panose="02020603050405020304" pitchFamily="18" charset="0"/>
              </a:rPr>
              <a:t>Quy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tắc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đặt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tên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hằng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Enum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giống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tắc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đặt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tên</a:t>
            </a:r>
            <a:r>
              <a:rPr lang="en-US" sz="2800" b="1" dirty="0">
                <a:latin typeface="Times New Roman" panose="02020603050405020304" pitchFamily="18" charset="0"/>
                <a:cs typeface="Times New Roman" panose="02020603050405020304" pitchFamily="18" charset="0"/>
              </a:rPr>
              <a:t> const. </a:t>
            </a:r>
            <a:r>
              <a:rPr lang="en-US" sz="2800" b="1" dirty="0" err="1">
                <a:latin typeface="Times New Roman" panose="02020603050405020304" pitchFamily="18" charset="0"/>
                <a:cs typeface="Times New Roman" panose="02020603050405020304" pitchFamily="18" charset="0"/>
              </a:rPr>
              <a:t>Ví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a:t>
            </a:r>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25521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524000" y="942755"/>
            <a:ext cx="9144000" cy="657592"/>
            <a:chOff x="3129129" y="1121776"/>
            <a:chExt cx="5933741" cy="1171624"/>
          </a:xfrm>
          <a:solidFill>
            <a:schemeClr val="accent1">
              <a:lumMod val="75000"/>
            </a:schemeClr>
          </a:solidFill>
        </p:grpSpPr>
        <p:sp>
          <p:nvSpPr>
            <p:cNvPr id="1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2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Hằng</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Số</a:t>
              </a:r>
              <a:r>
                <a:rPr lang="en-US" altLang="zh-CN" sz="2800" b="1" dirty="0">
                  <a:solidFill>
                    <a:schemeClr val="bg1"/>
                  </a:solidFill>
                  <a:latin typeface="Times New Roman" panose="02020603050405020304" pitchFamily="18" charset="0"/>
                  <a:cs typeface="Times New Roman" panose="02020603050405020304" pitchFamily="18" charset="0"/>
                </a:rPr>
                <a:t> (Constant)</a:t>
              </a:r>
              <a:r>
                <a:rPr lang="zh-CN" altLang="en-US" sz="2800" b="1" dirty="0">
                  <a:solidFill>
                    <a:schemeClr val="bg1"/>
                  </a:solidFill>
                  <a:latin typeface="Times New Roman" panose="02020603050405020304" pitchFamily="18" charset="0"/>
                  <a:cs typeface="Times New Roman" panose="02020603050405020304" pitchFamily="18" charset="0"/>
                </a:rPr>
                <a:t> </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Enum</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769333" y="887781"/>
            <a:ext cx="1002875" cy="1026823"/>
            <a:chOff x="3150396" y="933507"/>
            <a:chExt cx="1350360" cy="1758295"/>
          </a:xfrm>
        </p:grpSpPr>
        <p:grpSp>
          <p:nvGrpSpPr>
            <p:cNvPr id="22" name="组合 21"/>
            <p:cNvGrpSpPr/>
            <p:nvPr/>
          </p:nvGrpSpPr>
          <p:grpSpPr>
            <a:xfrm>
              <a:off x="3150396" y="933507"/>
              <a:ext cx="1350360" cy="1758295"/>
              <a:chOff x="3222820" y="1148080"/>
              <a:chExt cx="1284820" cy="1672959"/>
            </a:xfrm>
          </p:grpSpPr>
          <p:grpSp>
            <p:nvGrpSpPr>
              <p:cNvPr id="26" name="组合 25"/>
              <p:cNvGrpSpPr/>
              <p:nvPr/>
            </p:nvGrpSpPr>
            <p:grpSpPr>
              <a:xfrm>
                <a:off x="3283275" y="1217897"/>
                <a:ext cx="1219082" cy="1603142"/>
                <a:chOff x="7134179" y="2788658"/>
                <a:chExt cx="2190439" cy="2880512"/>
              </a:xfrm>
            </p:grpSpPr>
            <p:sp>
              <p:nvSpPr>
                <p:cNvPr id="28"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29"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30"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27"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24" name="文本框 23"/>
            <p:cNvSpPr txBox="1"/>
            <p:nvPr/>
          </p:nvSpPr>
          <p:spPr>
            <a:xfrm>
              <a:off x="3429503" y="1147356"/>
              <a:ext cx="812185" cy="895943"/>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23</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781" y="1825851"/>
            <a:ext cx="6955379" cy="4058795"/>
          </a:xfrm>
          <a:prstGeom prst="rect">
            <a:avLst/>
          </a:prstGeom>
        </p:spPr>
      </p:pic>
    </p:spTree>
    <p:extLst>
      <p:ext uri="{BB962C8B-B14F-4D97-AF65-F5344CB8AC3E}">
        <p14:creationId xmlns:p14="http://schemas.microsoft.com/office/powerpoint/2010/main" val="10857306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33947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16165" y="1653243"/>
            <a:ext cx="8959676" cy="353943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Static(</a:t>
            </a:r>
            <a:r>
              <a:rPr lang="en-US" sz="2800" b="1" dirty="0" err="1">
                <a:latin typeface="Times New Roman" panose="02020603050405020304" pitchFamily="18" charset="0"/>
                <a:cs typeface="Times New Roman" panose="02020603050405020304" pitchFamily="18" charset="0"/>
              </a:rPr>
              <a:t>tĩnh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 </a:t>
            </a:r>
          </a:p>
          <a:p>
            <a:pPr marL="457189" indent="-457189">
              <a:buFont typeface="Wingdings" panose="05000000000000000000" pitchFamily="2" charset="2"/>
              <a:buChar char="v"/>
            </a:pPr>
            <a:r>
              <a:rPr lang="vi-VN" sz="2800" b="1" dirty="0">
                <a:latin typeface="Times New Roman" panose="02020603050405020304" pitchFamily="18" charset="0"/>
                <a:cs typeface="Times New Roman" panose="02020603050405020304" pitchFamily="18" charset="0"/>
              </a:rPr>
              <a:t>static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t</a:t>
            </a:r>
            <a:r>
              <a:rPr lang="vi-VN" sz="2800" b="1" dirty="0">
                <a:latin typeface="Times New Roman" panose="02020603050405020304" pitchFamily="18" charset="0"/>
                <a:cs typeface="Times New Roman" panose="02020603050405020304" pitchFamily="18" charset="0"/>
              </a:rPr>
              <a:t>ừ khóa trong Java</a:t>
            </a:r>
            <a:r>
              <a:rPr lang="vi-VN" sz="2800" dirty="0">
                <a:latin typeface="Times New Roman" panose="02020603050405020304" pitchFamily="18" charset="0"/>
                <a:cs typeface="Times New Roman" panose="02020603050405020304" pitchFamily="18" charset="0"/>
              </a:rPr>
              <a:t> được sử dụng chính để quản lý bộ nhớ. </a:t>
            </a:r>
            <a:endParaRPr lang="en-US"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v"/>
            </a:pPr>
            <a:r>
              <a:rPr lang="vi-VN" sz="2800" dirty="0">
                <a:latin typeface="Times New Roman" panose="02020603050405020304" pitchFamily="18" charset="0"/>
                <a:cs typeface="Times New Roman" panose="02020603050405020304" pitchFamily="18" charset="0"/>
              </a:rPr>
              <a:t>Chúng ta có thể áp dụng từ khóa static với các 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cục</a:t>
            </a:r>
            <a:r>
              <a:rPr lang="vi-VN" sz="2800" dirty="0">
                <a:latin typeface="Times New Roman" panose="02020603050405020304" pitchFamily="18" charset="0"/>
                <a:cs typeface="Times New Roman" panose="02020603050405020304" pitchFamily="18" charset="0"/>
              </a:rPr>
              <a:t>, các phương thức, các khối, các lớp lồng nhau(nested class). </a:t>
            </a:r>
            <a:endParaRPr lang="en-US"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v"/>
            </a:pPr>
            <a:r>
              <a:rPr lang="vi-VN" sz="2800" dirty="0">
                <a:latin typeface="Times New Roman" panose="02020603050405020304" pitchFamily="18" charset="0"/>
                <a:cs typeface="Times New Roman" panose="02020603050405020304" pitchFamily="18" charset="0"/>
              </a:rPr>
              <a:t>Từ khóa static thuộc về lớp chứ không thuộc về instance(thể hiện) của lớp.</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5154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33947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98379" y="1891082"/>
            <a:ext cx="8959676" cy="3539430"/>
          </a:xfrm>
          <a:prstGeom prst="rect">
            <a:avLst/>
          </a:prstGeom>
          <a:noFill/>
        </p:spPr>
        <p:txBody>
          <a:bodyPr wrap="square" rtlCol="0">
            <a:spAutoFit/>
          </a:bodyPr>
          <a:lstStyle/>
          <a:p>
            <a:pPr marL="457189" indent="-457189">
              <a:buFont typeface="Wingdings" panose="05000000000000000000" pitchFamily="2" charset="2"/>
              <a:buChar char="ü"/>
            </a:pPr>
            <a:r>
              <a:rPr lang="vi-VN" sz="2800" b="1" dirty="0">
                <a:latin typeface="+mj-lt"/>
              </a:rPr>
              <a:t>Biến static</a:t>
            </a:r>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Chỉ</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áp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toàn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cục</a:t>
            </a:r>
            <a:r>
              <a:rPr lang="en-US" sz="2800" b="1" dirty="0">
                <a:latin typeface="+mj-lt"/>
              </a:rPr>
              <a:t>)</a:t>
            </a:r>
            <a:r>
              <a:rPr lang="vi-VN" sz="2800" b="1" dirty="0">
                <a:latin typeface="+mj-lt"/>
              </a:rPr>
              <a:t>:</a:t>
            </a:r>
            <a:r>
              <a:rPr lang="vi-VN" sz="2800" dirty="0">
                <a:latin typeface="+mj-lt"/>
              </a:rPr>
              <a:t> Khi bạn khai báo một biến là static, thì biến đó được gọi là biến tĩnh, hay biến static.</a:t>
            </a:r>
          </a:p>
          <a:p>
            <a:pPr marL="457189" indent="-457189">
              <a:buFont typeface="Wingdings" panose="05000000000000000000" pitchFamily="2" charset="2"/>
              <a:buChar char="ü"/>
            </a:pPr>
            <a:r>
              <a:rPr lang="vi-VN" sz="2800" b="1" dirty="0">
                <a:latin typeface="+mj-lt"/>
              </a:rPr>
              <a:t>Phương thức</a:t>
            </a:r>
            <a:r>
              <a:rPr lang="en-US" sz="2800" b="1" dirty="0">
                <a:latin typeface="+mj-lt"/>
              </a:rPr>
              <a:t>(</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/Method</a:t>
            </a:r>
            <a:r>
              <a:rPr lang="en-US" sz="2800" b="1" dirty="0">
                <a:latin typeface="+mj-lt"/>
              </a:rPr>
              <a:t>)</a:t>
            </a:r>
            <a:r>
              <a:rPr lang="vi-VN" sz="2800" b="1" dirty="0">
                <a:latin typeface="+mj-lt"/>
              </a:rPr>
              <a:t> static:</a:t>
            </a:r>
            <a:r>
              <a:rPr lang="vi-VN" sz="2800" dirty="0">
                <a:latin typeface="+mj-lt"/>
              </a:rPr>
              <a:t> Khi bạn khai báo một phương thức là static, thì phương thức đó gọi là phương thức static.</a:t>
            </a:r>
          </a:p>
          <a:p>
            <a:pPr marL="457189" indent="-457189">
              <a:buFont typeface="Wingdings" panose="05000000000000000000" pitchFamily="2" charset="2"/>
              <a:buChar char="ü"/>
            </a:pPr>
            <a:r>
              <a:rPr lang="vi-VN" sz="2800" b="1" dirty="0">
                <a:latin typeface="+mj-lt"/>
              </a:rPr>
              <a:t>Khối static:</a:t>
            </a:r>
            <a:r>
              <a:rPr lang="vi-VN" sz="2800" dirty="0">
                <a:latin typeface="+mj-lt"/>
              </a:rPr>
              <a:t> Được sử dụng để khởi tạo thành viên dữ liệu static</a:t>
            </a:r>
            <a:r>
              <a:rPr lang="en-US" sz="2800" dirty="0">
                <a:latin typeface="+mj-lt"/>
              </a:rPr>
              <a:t>.</a:t>
            </a:r>
            <a:r>
              <a:rPr lang="en-US" sz="2800" dirty="0" err="1">
                <a:latin typeface="Times New Roman" panose="02020603050405020304" pitchFamily="18" charset="0"/>
                <a:cs typeface="Times New Roman" panose="02020603050405020304" pitchFamily="18" charset="0"/>
              </a:rPr>
              <a:t>Khối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main().</a:t>
            </a: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397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229468" y="1212512"/>
              <a:ext cx="982593"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36097" y="1679621"/>
            <a:ext cx="8959676" cy="3539430"/>
          </a:xfrm>
          <a:prstGeom prst="rect">
            <a:avLst/>
          </a:prstGeom>
          <a:noFill/>
        </p:spPr>
        <p:txBody>
          <a:bodyPr wrap="square" rtlCol="0">
            <a:spAutoFit/>
          </a:bodyPr>
          <a:lstStyle/>
          <a:p>
            <a:pPr marL="457189" indent="-457189">
              <a:buFont typeface="Wingdings" panose="05000000000000000000" pitchFamily="2" charset="2"/>
              <a:buChar char="Ø"/>
            </a:pPr>
            <a:r>
              <a:rPr lang="vi-VN" sz="2800" dirty="0">
                <a:latin typeface="+mj-lt"/>
              </a:rPr>
              <a:t>Biến static có thể được sử dụng để tham chiếu thuộc tính chung của tất cả đối tượng (mà không là duy nhất cho mỗi đối tượng), ví dụ như tên công ty của nhân viên, tên trường học của các sinh viên, ...</a:t>
            </a:r>
          </a:p>
          <a:p>
            <a:pPr marL="457189" indent="-457189">
              <a:buFont typeface="Wingdings" panose="05000000000000000000" pitchFamily="2" charset="2"/>
              <a:buChar char="Ø"/>
            </a:pPr>
            <a:r>
              <a:rPr lang="vi-VN" sz="2800" dirty="0">
                <a:latin typeface="+mj-lt"/>
              </a:rPr>
              <a:t>Biến static lấy bộ nhớ chỉ một lần trong Class Area tại thời gian tải lớp đó.</a:t>
            </a:r>
            <a:endParaRPr lang="en-US" sz="2800" dirty="0">
              <a:latin typeface="+mj-lt"/>
            </a:endParaRPr>
          </a:p>
          <a:p>
            <a:pPr marL="457189" indent="-457189">
              <a:buFont typeface="Wingdings" panose="05000000000000000000" pitchFamily="2" charset="2"/>
              <a:buChar char="Ø"/>
            </a:pPr>
            <a:r>
              <a:rPr lang="vi-VN" sz="2800" dirty="0">
                <a:latin typeface="+mj-lt"/>
              </a:rPr>
              <a:t>Sử dụng biến static giúp chương trình của bạn sử dụng bộ nhớ hiệu quả hơn (tiết kiệm bộ nhớ).</a:t>
            </a:r>
          </a:p>
        </p:txBody>
      </p:sp>
    </p:spTree>
    <p:extLst>
      <p:ext uri="{BB962C8B-B14F-4D97-AF65-F5344CB8AC3E}">
        <p14:creationId xmlns:p14="http://schemas.microsoft.com/office/powerpoint/2010/main" val="24213002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283621" y="1212512"/>
              <a:ext cx="92844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36097" y="1679623"/>
            <a:ext cx="8959676" cy="2677656"/>
          </a:xfrm>
          <a:prstGeom prst="rect">
            <a:avLst/>
          </a:prstGeom>
          <a:noFill/>
        </p:spPr>
        <p:txBody>
          <a:bodyPr wrap="square" rtlCol="0">
            <a:spAutoFit/>
          </a:bodyPr>
          <a:lstStyle/>
          <a:p>
            <a:pPr marL="457189" indent="-457189">
              <a:buFont typeface="Wingdings" panose="05000000000000000000" pitchFamily="2" charset="2"/>
              <a:buChar char="Ø"/>
            </a:pPr>
            <a:r>
              <a:rPr lang="vi-VN" sz="2800" dirty="0">
                <a:latin typeface="+mj-lt"/>
              </a:rPr>
              <a:t>Một phương thức</a:t>
            </a:r>
            <a:r>
              <a:rPr lang="en-US" sz="2800" dirty="0">
                <a:latin typeface="+mj-lt"/>
              </a:rPr>
              <a:t>(Method)</a:t>
            </a:r>
            <a:r>
              <a:rPr lang="vi-VN" sz="2800" dirty="0">
                <a:latin typeface="+mj-lt"/>
              </a:rPr>
              <a:t> static thuộc lớp chứ không phải đối tượng của lớp.</a:t>
            </a:r>
          </a:p>
          <a:p>
            <a:pPr marL="457189" indent="-457189">
              <a:buFont typeface="Wingdings" panose="05000000000000000000" pitchFamily="2" charset="2"/>
              <a:buChar char="Ø"/>
            </a:pPr>
            <a:r>
              <a:rPr lang="vi-VN" sz="2800" dirty="0">
                <a:latin typeface="+mj-lt"/>
              </a:rPr>
              <a:t>Một phương thức static gọi mà không cần tạo một instance của một lớp.</a:t>
            </a:r>
            <a:r>
              <a:rPr lang="en-US" sz="2800" dirty="0">
                <a:latin typeface="+mj-lt"/>
              </a:rPr>
              <a:t>VD: </a:t>
            </a:r>
            <a:r>
              <a:rPr lang="en-US" sz="2800" dirty="0" err="1">
                <a:latin typeface="+mj-lt"/>
              </a:rPr>
              <a:t>TenClass.staticMethod</a:t>
            </a:r>
            <a:r>
              <a:rPr lang="en-US" sz="2800" dirty="0">
                <a:latin typeface="+mj-lt"/>
              </a:rPr>
              <a:t>();</a:t>
            </a:r>
            <a:endParaRPr lang="vi-VN" sz="2800" dirty="0">
              <a:latin typeface="+mj-lt"/>
            </a:endParaRPr>
          </a:p>
          <a:p>
            <a:pPr marL="457189" indent="-457189">
              <a:buFont typeface="Wingdings" panose="05000000000000000000" pitchFamily="2" charset="2"/>
              <a:buChar char="Ø"/>
            </a:pPr>
            <a:r>
              <a:rPr lang="vi-VN" sz="2800" dirty="0">
                <a:latin typeface="+mj-lt"/>
              </a:rPr>
              <a:t>Phương thức static có thể truy cập biến static và có thể thay đổi giá trị của nó.</a:t>
            </a:r>
          </a:p>
        </p:txBody>
      </p:sp>
    </p:spTree>
    <p:extLst>
      <p:ext uri="{BB962C8B-B14F-4D97-AF65-F5344CB8AC3E}">
        <p14:creationId xmlns:p14="http://schemas.microsoft.com/office/powerpoint/2010/main" val="21164753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1524000" y="879339"/>
            <a:ext cx="9144000" cy="674551"/>
            <a:chOff x="3129129" y="1121776"/>
            <a:chExt cx="6189792" cy="1171624"/>
          </a:xfrm>
        </p:grpSpPr>
        <p:sp>
          <p:nvSpPr>
            <p:cNvPr id="79"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0"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Từ</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81" name="组合 80"/>
          <p:cNvGrpSpPr/>
          <p:nvPr/>
        </p:nvGrpSpPr>
        <p:grpSpPr>
          <a:xfrm>
            <a:off x="1636093" y="791118"/>
            <a:ext cx="887467" cy="1098451"/>
            <a:chOff x="3149762" y="916761"/>
            <a:chExt cx="1351556" cy="1771661"/>
          </a:xfrm>
        </p:grpSpPr>
        <p:grpSp>
          <p:nvGrpSpPr>
            <p:cNvPr id="82" name="组合 81"/>
            <p:cNvGrpSpPr/>
            <p:nvPr/>
          </p:nvGrpSpPr>
          <p:grpSpPr>
            <a:xfrm>
              <a:off x="3149762" y="916761"/>
              <a:ext cx="1351556" cy="1771661"/>
              <a:chOff x="3222217" y="1132147"/>
              <a:chExt cx="1285958" cy="1685676"/>
            </a:xfrm>
          </p:grpSpPr>
          <p:grpSp>
            <p:nvGrpSpPr>
              <p:cNvPr id="86" name="组合 85"/>
              <p:cNvGrpSpPr/>
              <p:nvPr/>
            </p:nvGrpSpPr>
            <p:grpSpPr>
              <a:xfrm>
                <a:off x="3289093" y="1214680"/>
                <a:ext cx="1219082" cy="1603143"/>
                <a:chOff x="7144634" y="2782876"/>
                <a:chExt cx="2190439" cy="2880513"/>
              </a:xfrm>
            </p:grpSpPr>
            <p:sp>
              <p:nvSpPr>
                <p:cNvPr id="88"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89"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90"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87"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4" name="文本框 83"/>
            <p:cNvSpPr txBox="1"/>
            <p:nvPr/>
          </p:nvSpPr>
          <p:spPr>
            <a:xfrm>
              <a:off x="3248016" y="1212512"/>
              <a:ext cx="964046"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24</a:t>
              </a:r>
              <a:endParaRPr lang="zh-CN" altLang="en-US" sz="2400" dirty="0">
                <a:solidFill>
                  <a:srgbClr val="01ACBE"/>
                </a:solidFill>
                <a:latin typeface="Impact" panose="020B0806030902050204" pitchFamily="34" charset="0"/>
              </a:endParaRPr>
            </a:p>
          </p:txBody>
        </p:sp>
      </p:grpSp>
      <p:sp>
        <p:nvSpPr>
          <p:cNvPr id="3" name="TextBox 2"/>
          <p:cNvSpPr txBox="1"/>
          <p:nvPr/>
        </p:nvSpPr>
        <p:spPr>
          <a:xfrm>
            <a:off x="1616165" y="1973502"/>
            <a:ext cx="8959676" cy="3108543"/>
          </a:xfrm>
          <a:prstGeom prst="rect">
            <a:avLst/>
          </a:prstGeom>
          <a:noFill/>
        </p:spPr>
        <p:txBody>
          <a:bodyPr wrap="square" rtlCol="0">
            <a:spAutoFit/>
          </a:bodyPr>
          <a:lstStyle/>
          <a:p>
            <a:r>
              <a:rPr lang="vi-VN" sz="2800" b="1" dirty="0">
                <a:latin typeface="+mj-lt"/>
              </a:rPr>
              <a:t>Khối static trong Java</a:t>
            </a:r>
          </a:p>
          <a:p>
            <a:pPr marL="457189" indent="-457189">
              <a:buFont typeface="Wingdings" panose="05000000000000000000" pitchFamily="2" charset="2"/>
              <a:buChar char="Ø"/>
            </a:pPr>
            <a:r>
              <a:rPr lang="vi-VN" sz="2800" dirty="0">
                <a:latin typeface="+mj-lt"/>
              </a:rPr>
              <a:t>Được sử dụng để khởi tạo thành viên dữ liệu static.</a:t>
            </a:r>
          </a:p>
          <a:p>
            <a:pPr marL="457189" indent="-457189">
              <a:buFont typeface="Wingdings" panose="05000000000000000000" pitchFamily="2" charset="2"/>
              <a:buChar char="Ø"/>
            </a:pPr>
            <a:r>
              <a:rPr lang="vi-VN" sz="2800" dirty="0">
                <a:latin typeface="+mj-lt"/>
              </a:rPr>
              <a:t>Nó được </a:t>
            </a:r>
            <a:r>
              <a:rPr lang="vi-VN" sz="2800" b="1" dirty="0">
                <a:latin typeface="+mj-lt"/>
              </a:rPr>
              <a:t>thực thi trước phương thức main</a:t>
            </a:r>
            <a:r>
              <a:rPr lang="vi-VN" sz="2800" dirty="0">
                <a:latin typeface="+mj-lt"/>
              </a:rPr>
              <a:t> tại lúc </a:t>
            </a:r>
            <a:r>
              <a:rPr lang="en-US" sz="2800" dirty="0" err="1">
                <a:latin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189" indent="-457189">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JDK 1.7 </a:t>
            </a:r>
            <a:r>
              <a:rPr lang="en-US" sz="2800" dirty="0" err="1">
                <a:latin typeface="Times New Roman" panose="02020603050405020304" pitchFamily="18" charset="0"/>
                <a:cs typeface="Times New Roman" panose="02020603050405020304" pitchFamily="18" charset="0"/>
              </a:rPr>
              <a:t>trở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main </a:t>
            </a:r>
            <a:r>
              <a:rPr lang="en-US" sz="2800" dirty="0" err="1">
                <a:latin typeface="Times New Roman" panose="02020603050405020304" pitchFamily="18" charset="0"/>
                <a:cs typeface="Times New Roman" panose="02020603050405020304" pitchFamily="18" charset="0"/>
              </a:rPr>
              <a:t>mới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trình.Trước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1.7. Ta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chạy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chương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khối</a:t>
            </a:r>
            <a:r>
              <a:rPr lang="en-US" sz="2800" dirty="0">
                <a:latin typeface="Times New Roman" panose="02020603050405020304" pitchFamily="18" charset="0"/>
                <a:cs typeface="Times New Roman" panose="02020603050405020304" pitchFamily="18" charset="0"/>
              </a:rPr>
              <a:t> static </a:t>
            </a:r>
            <a:r>
              <a:rPr lang="en-US" sz="2800" dirty="0" err="1">
                <a:latin typeface="Times New Roman" panose="02020603050405020304" pitchFamily="18" charset="0"/>
                <a:cs typeface="Times New Roman" panose="02020603050405020304" pitchFamily="18" charset="0"/>
              </a:rPr>
              <a:t>mà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main()</a:t>
            </a:r>
            <a:endParaRPr lang="vi-V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0723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grpSp>
        <p:nvGrpSpPr>
          <p:cNvPr id="542" name="Google Shape;542;p16"/>
          <p:cNvGrpSpPr/>
          <p:nvPr/>
        </p:nvGrpSpPr>
        <p:grpSpPr>
          <a:xfrm>
            <a:off x="1994890" y="920620"/>
            <a:ext cx="8590752" cy="822739"/>
            <a:chOff x="3129129" y="1121776"/>
            <a:chExt cx="5933741" cy="1171624"/>
          </a:xfrm>
        </p:grpSpPr>
        <p:sp>
          <p:nvSpPr>
            <p:cNvPr id="543" name="Google Shape;543;p16"/>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44" name="Google Shape;544;p16"/>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45" name="Google Shape;545;p16"/>
          <p:cNvGrpSpPr/>
          <p:nvPr/>
        </p:nvGrpSpPr>
        <p:grpSpPr>
          <a:xfrm>
            <a:off x="2277849" y="905904"/>
            <a:ext cx="1478653" cy="1285979"/>
            <a:chOff x="3020983" y="881796"/>
            <a:chExt cx="2097410" cy="2097410"/>
          </a:xfrm>
        </p:grpSpPr>
        <p:grpSp>
          <p:nvGrpSpPr>
            <p:cNvPr id="546" name="Google Shape;546;p16"/>
            <p:cNvGrpSpPr/>
            <p:nvPr/>
          </p:nvGrpSpPr>
          <p:grpSpPr>
            <a:xfrm>
              <a:off x="3020983" y="881796"/>
              <a:ext cx="2097410" cy="2097410"/>
              <a:chOff x="3099689" y="1098878"/>
              <a:chExt cx="1995612" cy="1995615"/>
            </a:xfrm>
          </p:grpSpPr>
          <p:grpSp>
            <p:nvGrpSpPr>
              <p:cNvPr id="547" name="Google Shape;547;p16"/>
              <p:cNvGrpSpPr/>
              <p:nvPr/>
            </p:nvGrpSpPr>
            <p:grpSpPr>
              <a:xfrm>
                <a:off x="3099689" y="1098878"/>
                <a:ext cx="1995612" cy="1995615"/>
                <a:chOff x="6804316" y="2574806"/>
                <a:chExt cx="3585705" cy="3585705"/>
              </a:xfrm>
            </p:grpSpPr>
            <p:sp>
              <p:nvSpPr>
                <p:cNvPr id="548" name="Google Shape;548;p16"/>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49" name="Google Shape;549;p1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0" name="Google Shape;550;p1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1" name="Google Shape;551;p16"/>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2" name="Google Shape;552;p16"/>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663A77"/>
                  </a:solidFill>
                  <a:latin typeface="Impact"/>
                  <a:ea typeface="Impact"/>
                  <a:cs typeface="Impact"/>
                  <a:sym typeface="Impact"/>
                </a:rPr>
                <a:t>04</a:t>
              </a:r>
              <a:endParaRPr sz="2400">
                <a:solidFill>
                  <a:srgbClr val="663A77"/>
                </a:solidFill>
                <a:latin typeface="Impact"/>
                <a:ea typeface="Impact"/>
                <a:cs typeface="Impact"/>
                <a:sym typeface="Impact"/>
              </a:endParaRPr>
            </a:p>
          </p:txBody>
        </p:sp>
      </p:grpSp>
      <p:grpSp>
        <p:nvGrpSpPr>
          <p:cNvPr id="553" name="Google Shape;553;p16"/>
          <p:cNvGrpSpPr/>
          <p:nvPr/>
        </p:nvGrpSpPr>
        <p:grpSpPr>
          <a:xfrm>
            <a:off x="3467443" y="1101156"/>
            <a:ext cx="5883804" cy="1614807"/>
            <a:chOff x="1369861" y="-454131"/>
            <a:chExt cx="4889732" cy="2646265"/>
          </a:xfrm>
        </p:grpSpPr>
        <p:sp>
          <p:nvSpPr>
            <p:cNvPr id="554" name="Google Shape;554;p16"/>
            <p:cNvSpPr txBox="1"/>
            <p:nvPr/>
          </p:nvSpPr>
          <p:spPr>
            <a:xfrm>
              <a:off x="1369861" y="-454131"/>
              <a:ext cx="2977879" cy="756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2F2F2"/>
                  </a:solidFill>
                  <a:latin typeface="Times New Roman"/>
                  <a:ea typeface="Times New Roman"/>
                  <a:cs typeface="Times New Roman"/>
                  <a:sym typeface="Times New Roman"/>
                </a:rPr>
                <a:t>Cài Đặt Môi Trường</a:t>
              </a:r>
              <a:endParaRPr sz="2400" b="1">
                <a:solidFill>
                  <a:srgbClr val="F2F2F2"/>
                </a:solidFill>
                <a:latin typeface="Times New Roman"/>
                <a:ea typeface="Times New Roman"/>
                <a:cs typeface="Times New Roman"/>
                <a:sym typeface="Times New Roman"/>
              </a:endParaRPr>
            </a:p>
          </p:txBody>
        </p:sp>
        <p:grpSp>
          <p:nvGrpSpPr>
            <p:cNvPr id="555" name="Google Shape;555;p16"/>
            <p:cNvGrpSpPr/>
            <p:nvPr/>
          </p:nvGrpSpPr>
          <p:grpSpPr>
            <a:xfrm>
              <a:off x="5790400" y="1905107"/>
              <a:ext cx="469193" cy="287027"/>
              <a:chOff x="4873620" y="2093913"/>
              <a:chExt cx="269882" cy="165100"/>
            </a:xfrm>
          </p:grpSpPr>
          <p:sp>
            <p:nvSpPr>
              <p:cNvPr id="556" name="Google Shape;556;p16"/>
              <p:cNvSpPr/>
              <p:nvPr/>
            </p:nvSpPr>
            <p:spPr>
              <a:xfrm>
                <a:off x="4873620" y="2127250"/>
                <a:ext cx="112713" cy="131763"/>
              </a:xfrm>
              <a:custGeom>
                <a:avLst/>
                <a:gdLst/>
                <a:ahLst/>
                <a:cxnLst/>
                <a:rect l="l" t="t" r="r" b="b"/>
                <a:pathLst>
                  <a:path w="30" h="35" extrusionOk="0">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sp>
            <p:nvSpPr>
              <p:cNvPr id="557" name="Google Shape;557;p16"/>
              <p:cNvSpPr/>
              <p:nvPr/>
            </p:nvSpPr>
            <p:spPr>
              <a:xfrm>
                <a:off x="5046664" y="2093913"/>
                <a:ext cx="96838" cy="112713"/>
              </a:xfrm>
              <a:custGeom>
                <a:avLst/>
                <a:gdLst/>
                <a:ahLst/>
                <a:cxnLst/>
                <a:rect l="l" t="t" r="r" b="b"/>
                <a:pathLst>
                  <a:path w="26" h="30" extrusionOk="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grpSp>
      </p:grpSp>
      <p:sp>
        <p:nvSpPr>
          <p:cNvPr id="558" name="Google Shape;558;p16"/>
          <p:cNvSpPr/>
          <p:nvPr/>
        </p:nvSpPr>
        <p:spPr>
          <a:xfrm>
            <a:off x="2666368" y="2066245"/>
            <a:ext cx="7925432" cy="774246"/>
          </a:xfrm>
          <a:prstGeom prst="rect">
            <a:avLst/>
          </a:prstGeom>
          <a:noFill/>
          <a:ln w="9525" cap="flat" cmpd="sng">
            <a:solidFill>
              <a:srgbClr val="7F7F7F"/>
            </a:solidFill>
            <a:prstDash val="solid"/>
            <a:miter lim="800000"/>
            <a:headEnd type="none" w="sm" len="sm"/>
            <a:tailEnd type="none" w="sm" len="sm"/>
          </a:ln>
        </p:spPr>
        <p:txBody>
          <a:bodyPr spcFirstLastPara="1" wrap="square" lIns="51425" tIns="25700" rIns="51425" bIns="25700" anchor="t" anchorCtr="0">
            <a:spAutoFit/>
          </a:bodyPr>
          <a:lstStyle/>
          <a:p>
            <a:pPr marL="0" marR="0" lvl="0" indent="0" algn="l" rtl="0">
              <a:lnSpc>
                <a:spcPct val="130000"/>
              </a:lnSpc>
              <a:spcBef>
                <a:spcPts val="0"/>
              </a:spcBef>
              <a:spcAft>
                <a:spcPts val="0"/>
              </a:spcAft>
              <a:buNone/>
            </a:pPr>
            <a:r>
              <a:rPr lang="en-US" sz="1900">
                <a:solidFill>
                  <a:schemeClr val="dk1"/>
                </a:solidFill>
                <a:latin typeface="Times New Roman"/>
                <a:ea typeface="Times New Roman"/>
                <a:cs typeface="Times New Roman"/>
                <a:sym typeface="Times New Roman"/>
              </a:rPr>
              <a:t>Download J2SE (JDK): </a:t>
            </a:r>
            <a:r>
              <a:rPr lang="en-US" sz="1900" u="sng">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xmlns="" val="tx"/>
                    </a:ext>
                  </a:extLst>
                </a:hlinkClick>
              </a:rPr>
              <a:t>https://www.oracle.com/java/technologies/javase/javase-jdk8-downloads.html</a:t>
            </a:r>
            <a:endParaRPr sz="1900">
              <a:solidFill>
                <a:schemeClr val="dk1"/>
              </a:solidFill>
              <a:latin typeface="Times New Roman"/>
              <a:ea typeface="Times New Roman"/>
              <a:cs typeface="Times New Roman"/>
              <a:sym typeface="Times New Roman"/>
            </a:endParaRPr>
          </a:p>
        </p:txBody>
      </p:sp>
      <p:sp>
        <p:nvSpPr>
          <p:cNvPr id="559" name="Google Shape;559;p16"/>
          <p:cNvSpPr/>
          <p:nvPr/>
        </p:nvSpPr>
        <p:spPr>
          <a:xfrm>
            <a:off x="2666368" y="2954006"/>
            <a:ext cx="7900856" cy="774246"/>
          </a:xfrm>
          <a:prstGeom prst="rect">
            <a:avLst/>
          </a:prstGeom>
          <a:noFill/>
          <a:ln w="9525" cap="flat" cmpd="sng">
            <a:solidFill>
              <a:srgbClr val="000000"/>
            </a:solidFill>
            <a:prstDash val="solid"/>
            <a:miter lim="800000"/>
            <a:headEnd type="none" w="sm" len="sm"/>
            <a:tailEnd type="none" w="sm" len="sm"/>
          </a:ln>
        </p:spPr>
        <p:txBody>
          <a:bodyPr spcFirstLastPara="1" wrap="square" lIns="51425" tIns="25700" rIns="51425" bIns="25700" anchor="t" anchorCtr="0">
            <a:spAutoFit/>
          </a:bodyPr>
          <a:lstStyle/>
          <a:p>
            <a:pPr marL="0" marR="0" lvl="0" indent="0" algn="l" rtl="0">
              <a:lnSpc>
                <a:spcPct val="130000"/>
              </a:lnSpc>
              <a:spcBef>
                <a:spcPts val="0"/>
              </a:spcBef>
              <a:spcAft>
                <a:spcPts val="0"/>
              </a:spcAft>
              <a:buNone/>
            </a:pPr>
            <a:r>
              <a:rPr lang="en-US" sz="1900">
                <a:solidFill>
                  <a:schemeClr val="dk1"/>
                </a:solidFill>
                <a:latin typeface="Times New Roman"/>
                <a:ea typeface="Times New Roman"/>
                <a:cs typeface="Times New Roman"/>
                <a:sym typeface="Times New Roman"/>
              </a:rPr>
              <a:t>Thiết lập biến môi trường This PC -&gt;Properties -&gt; Advanced system settings -&gt; Environments Variables</a:t>
            </a:r>
            <a:endParaRPr sz="1900">
              <a:solidFill>
                <a:schemeClr val="dk1"/>
              </a:solidFill>
              <a:latin typeface="Times New Roman"/>
              <a:ea typeface="Times New Roman"/>
              <a:cs typeface="Times New Roman"/>
              <a:sym typeface="Times New Roman"/>
            </a:endParaRPr>
          </a:p>
        </p:txBody>
      </p:sp>
      <p:sp>
        <p:nvSpPr>
          <p:cNvPr id="560" name="Google Shape;560;p16"/>
          <p:cNvSpPr/>
          <p:nvPr/>
        </p:nvSpPr>
        <p:spPr>
          <a:xfrm>
            <a:off x="2672526" y="3885593"/>
            <a:ext cx="7913116" cy="929095"/>
          </a:xfrm>
          <a:prstGeom prst="rect">
            <a:avLst/>
          </a:prstGeom>
          <a:noFill/>
          <a:ln w="9525" cap="flat" cmpd="sng">
            <a:solidFill>
              <a:srgbClr val="7F7F7F"/>
            </a:solidFill>
            <a:prstDash val="solid"/>
            <a:miter lim="800000"/>
            <a:headEnd type="none" w="sm" len="sm"/>
            <a:tailEnd type="none" w="sm" len="sm"/>
          </a:ln>
        </p:spPr>
        <p:txBody>
          <a:bodyPr spcFirstLastPara="1" wrap="square" lIns="51425" tIns="25700" rIns="51425" bIns="25700" anchor="t" anchorCtr="0">
            <a:spAutoFit/>
          </a:bodyPr>
          <a:lstStyle/>
          <a:p>
            <a:pPr marL="0" marR="0" lvl="0" indent="0" algn="l" rtl="0">
              <a:spcBef>
                <a:spcPts val="0"/>
              </a:spcBef>
              <a:spcAft>
                <a:spcPts val="0"/>
              </a:spcAft>
              <a:buNone/>
            </a:pPr>
            <a:r>
              <a:rPr lang="en-US" sz="1900">
                <a:solidFill>
                  <a:schemeClr val="dk1"/>
                </a:solidFill>
                <a:latin typeface="Times New Roman"/>
                <a:ea typeface="Times New Roman"/>
                <a:cs typeface="Times New Roman"/>
                <a:sym typeface="Times New Roman"/>
              </a:rPr>
              <a:t>Tạo biến JAVA_HOME trong mục System Variables và đặt giá trị là thư mục cài đặt Java </a:t>
            </a:r>
            <a:endParaRPr sz="19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900">
                <a:solidFill>
                  <a:schemeClr val="dk1"/>
                </a:solidFill>
                <a:latin typeface="Times New Roman"/>
                <a:ea typeface="Times New Roman"/>
                <a:cs typeface="Times New Roman"/>
                <a:sym typeface="Times New Roman"/>
              </a:rPr>
              <a:t>Thêm biến PATH: giá trị  %JAVA_HOME%\bin; </a:t>
            </a:r>
            <a:endParaRPr sz="1900">
              <a:solidFill>
                <a:schemeClr val="dk1"/>
              </a:solidFill>
              <a:latin typeface="Times New Roman"/>
              <a:ea typeface="Times New Roman"/>
              <a:cs typeface="Times New Roman"/>
              <a:sym typeface="Times New Roman"/>
            </a:endParaRPr>
          </a:p>
        </p:txBody>
      </p:sp>
      <p:grpSp>
        <p:nvGrpSpPr>
          <p:cNvPr id="561" name="Google Shape;561;p16"/>
          <p:cNvGrpSpPr/>
          <p:nvPr/>
        </p:nvGrpSpPr>
        <p:grpSpPr>
          <a:xfrm>
            <a:off x="2666368" y="4942499"/>
            <a:ext cx="7919581" cy="2227498"/>
            <a:chOff x="8004051" y="2103566"/>
            <a:chExt cx="6995121" cy="3882982"/>
          </a:xfrm>
        </p:grpSpPr>
        <p:sp>
          <p:nvSpPr>
            <p:cNvPr id="562" name="Google Shape;562;p16"/>
            <p:cNvSpPr txBox="1"/>
            <p:nvPr/>
          </p:nvSpPr>
          <p:spPr>
            <a:xfrm>
              <a:off x="8009219" y="2103566"/>
              <a:ext cx="6989953" cy="1287641"/>
            </a:xfrm>
            <a:prstGeom prst="rect">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Download Eclipse</a:t>
              </a:r>
              <a:endParaRPr/>
            </a:p>
            <a:p>
              <a:pPr marL="0" marR="0" lvl="0" indent="0" algn="l" rtl="0">
                <a:spcBef>
                  <a:spcPts val="0"/>
                </a:spcBef>
                <a:spcAft>
                  <a:spcPts val="0"/>
                </a:spcAft>
                <a:buNone/>
              </a:pPr>
              <a:r>
                <a:rPr lang="en-US" sz="14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xmlns="" val="tx"/>
                      </a:ext>
                    </a:extLst>
                  </a:hlinkClick>
                </a:rPr>
                <a:t>https://www.eclipse.org/downloads/</a:t>
              </a: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b="1">
                <a:solidFill>
                  <a:schemeClr val="dk1"/>
                </a:solidFill>
                <a:latin typeface="Times New Roman"/>
                <a:ea typeface="Times New Roman"/>
                <a:cs typeface="Times New Roman"/>
                <a:sym typeface="Times New Roman"/>
              </a:endParaRPr>
            </a:p>
          </p:txBody>
        </p:sp>
        <p:sp>
          <p:nvSpPr>
            <p:cNvPr id="563" name="Google Shape;563;p16"/>
            <p:cNvSpPr/>
            <p:nvPr/>
          </p:nvSpPr>
          <p:spPr>
            <a:xfrm>
              <a:off x="8004051" y="5456410"/>
              <a:ext cx="3629819" cy="530138"/>
            </a:xfrm>
            <a:prstGeom prst="rect">
              <a:avLst/>
            </a:prstGeom>
            <a:noFill/>
            <a:ln>
              <a:noFill/>
            </a:ln>
          </p:spPr>
          <p:txBody>
            <a:bodyPr spcFirstLastPara="1" wrap="square" lIns="51425" tIns="25700" rIns="51425" bIns="25700" anchor="t" anchorCtr="0">
              <a:spAutoFit/>
            </a:bodyPr>
            <a:lstStyle/>
            <a:p>
              <a:pPr marL="1085850" marR="0" lvl="2" indent="-82550" algn="l" rtl="0">
                <a:lnSpc>
                  <a:spcPct val="130000"/>
                </a:lnSpc>
                <a:spcBef>
                  <a:spcPts val="0"/>
                </a:spcBef>
                <a:spcAft>
                  <a:spcPts val="0"/>
                </a:spcAft>
                <a:buClr>
                  <a:schemeClr val="dk1"/>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anim calcmode="lin" valueType="num">
                                      <p:cBhvr additive="base">
                                        <p:cTn id="7" dur="500"/>
                                        <p:tgtEl>
                                          <p:spTgt spid="54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42"/>
                                        </p:tgtEl>
                                        <p:attrNameLst>
                                          <p:attrName>style.visibility</p:attrName>
                                        </p:attrNameLst>
                                      </p:cBhvr>
                                      <p:to>
                                        <p:strVal val="visible"/>
                                      </p:to>
                                    </p:set>
                                    <p:anim calcmode="lin" valueType="num">
                                      <p:cBhvr additive="base">
                                        <p:cTn id="10" dur="500"/>
                                        <p:tgtEl>
                                          <p:spTgt spid="542"/>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53"/>
                                        </p:tgtEl>
                                        <p:attrNameLst>
                                          <p:attrName>style.visibility</p:attrName>
                                        </p:attrNameLst>
                                      </p:cBhvr>
                                      <p:to>
                                        <p:strVal val="visible"/>
                                      </p:to>
                                    </p:set>
                                    <p:animEffect transition="in" filter="fade">
                                      <p:cBhvr>
                                        <p:cTn id="14" dur="500"/>
                                        <p:tgtEl>
                                          <p:spTgt spid="55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61"/>
                                        </p:tgtEl>
                                        <p:attrNameLst>
                                          <p:attrName>style.visibility</p:attrName>
                                        </p:attrNameLst>
                                      </p:cBhvr>
                                      <p:to>
                                        <p:strVal val="visible"/>
                                      </p:to>
                                    </p:set>
                                    <p:animEffect transition="in" filter="fade">
                                      <p:cBhvr>
                                        <p:cTn id="19" dur="500"/>
                                        <p:tgtEl>
                                          <p:spTgt spid="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grpSp>
        <p:nvGrpSpPr>
          <p:cNvPr id="571" name="Google Shape;571;p17"/>
          <p:cNvGrpSpPr/>
          <p:nvPr/>
        </p:nvGrpSpPr>
        <p:grpSpPr>
          <a:xfrm>
            <a:off x="1994890" y="920620"/>
            <a:ext cx="8590752" cy="822739"/>
            <a:chOff x="3129129" y="1121776"/>
            <a:chExt cx="5933741" cy="1171624"/>
          </a:xfrm>
        </p:grpSpPr>
        <p:sp>
          <p:nvSpPr>
            <p:cNvPr id="572" name="Google Shape;572;p17"/>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73" name="Google Shape;573;p17"/>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74" name="Google Shape;574;p17"/>
          <p:cNvGrpSpPr/>
          <p:nvPr/>
        </p:nvGrpSpPr>
        <p:grpSpPr>
          <a:xfrm>
            <a:off x="2277849" y="905904"/>
            <a:ext cx="1478653" cy="1285979"/>
            <a:chOff x="3020983" y="881796"/>
            <a:chExt cx="2097410" cy="2097410"/>
          </a:xfrm>
        </p:grpSpPr>
        <p:grpSp>
          <p:nvGrpSpPr>
            <p:cNvPr id="575" name="Google Shape;575;p17"/>
            <p:cNvGrpSpPr/>
            <p:nvPr/>
          </p:nvGrpSpPr>
          <p:grpSpPr>
            <a:xfrm>
              <a:off x="3020983" y="881796"/>
              <a:ext cx="2097410" cy="2097410"/>
              <a:chOff x="3099689" y="1098878"/>
              <a:chExt cx="1995612" cy="1995615"/>
            </a:xfrm>
          </p:grpSpPr>
          <p:grpSp>
            <p:nvGrpSpPr>
              <p:cNvPr id="576" name="Google Shape;576;p17"/>
              <p:cNvGrpSpPr/>
              <p:nvPr/>
            </p:nvGrpSpPr>
            <p:grpSpPr>
              <a:xfrm>
                <a:off x="3099689" y="1098878"/>
                <a:ext cx="1995612" cy="1995615"/>
                <a:chOff x="6804316" y="2574806"/>
                <a:chExt cx="3585705" cy="3585705"/>
              </a:xfrm>
            </p:grpSpPr>
            <p:sp>
              <p:nvSpPr>
                <p:cNvPr id="577" name="Google Shape;577;p17"/>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78" name="Google Shape;578;p17"/>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79" name="Google Shape;579;p17"/>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80" name="Google Shape;580;p17"/>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81" name="Google Shape;581;p17"/>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663A77"/>
                  </a:solidFill>
                  <a:latin typeface="Impact"/>
                  <a:ea typeface="Impact"/>
                  <a:cs typeface="Impact"/>
                  <a:sym typeface="Impact"/>
                </a:rPr>
                <a:t>04</a:t>
              </a:r>
              <a:endParaRPr sz="2400">
                <a:solidFill>
                  <a:srgbClr val="663A77"/>
                </a:solidFill>
                <a:latin typeface="Impact"/>
                <a:ea typeface="Impact"/>
                <a:cs typeface="Impact"/>
                <a:sym typeface="Impact"/>
              </a:endParaRPr>
            </a:p>
          </p:txBody>
        </p:sp>
      </p:grpSp>
      <p:grpSp>
        <p:nvGrpSpPr>
          <p:cNvPr id="582" name="Google Shape;582;p17"/>
          <p:cNvGrpSpPr/>
          <p:nvPr/>
        </p:nvGrpSpPr>
        <p:grpSpPr>
          <a:xfrm>
            <a:off x="3467443" y="1101156"/>
            <a:ext cx="5883804" cy="1614807"/>
            <a:chOff x="1369861" y="-454131"/>
            <a:chExt cx="4889732" cy="2646265"/>
          </a:xfrm>
        </p:grpSpPr>
        <p:sp>
          <p:nvSpPr>
            <p:cNvPr id="583" name="Google Shape;583;p17"/>
            <p:cNvSpPr txBox="1"/>
            <p:nvPr/>
          </p:nvSpPr>
          <p:spPr>
            <a:xfrm>
              <a:off x="1369861" y="-454131"/>
              <a:ext cx="2977879" cy="756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2F2F2"/>
                  </a:solidFill>
                  <a:latin typeface="Times New Roman"/>
                  <a:ea typeface="Times New Roman"/>
                  <a:cs typeface="Times New Roman"/>
                  <a:sym typeface="Times New Roman"/>
                </a:rPr>
                <a:t>Cài Đặt Môi Trường</a:t>
              </a:r>
              <a:endParaRPr sz="2400" b="1">
                <a:solidFill>
                  <a:srgbClr val="F2F2F2"/>
                </a:solidFill>
                <a:latin typeface="Times New Roman"/>
                <a:ea typeface="Times New Roman"/>
                <a:cs typeface="Times New Roman"/>
                <a:sym typeface="Times New Roman"/>
              </a:endParaRPr>
            </a:p>
          </p:txBody>
        </p:sp>
        <p:grpSp>
          <p:nvGrpSpPr>
            <p:cNvPr id="584" name="Google Shape;584;p17"/>
            <p:cNvGrpSpPr/>
            <p:nvPr/>
          </p:nvGrpSpPr>
          <p:grpSpPr>
            <a:xfrm>
              <a:off x="5790400" y="1905107"/>
              <a:ext cx="469193" cy="287027"/>
              <a:chOff x="4873620" y="2093913"/>
              <a:chExt cx="269882" cy="165100"/>
            </a:xfrm>
          </p:grpSpPr>
          <p:sp>
            <p:nvSpPr>
              <p:cNvPr id="585" name="Google Shape;585;p17"/>
              <p:cNvSpPr/>
              <p:nvPr/>
            </p:nvSpPr>
            <p:spPr>
              <a:xfrm>
                <a:off x="4873620" y="2127250"/>
                <a:ext cx="112713" cy="131763"/>
              </a:xfrm>
              <a:custGeom>
                <a:avLst/>
                <a:gdLst/>
                <a:ahLst/>
                <a:cxnLst/>
                <a:rect l="l" t="t" r="r" b="b"/>
                <a:pathLst>
                  <a:path w="30" h="35" extrusionOk="0">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sp>
            <p:nvSpPr>
              <p:cNvPr id="586" name="Google Shape;586;p17"/>
              <p:cNvSpPr/>
              <p:nvPr/>
            </p:nvSpPr>
            <p:spPr>
              <a:xfrm>
                <a:off x="5046664" y="2093913"/>
                <a:ext cx="96838" cy="112713"/>
              </a:xfrm>
              <a:custGeom>
                <a:avLst/>
                <a:gdLst/>
                <a:ahLst/>
                <a:cxnLst/>
                <a:rect l="l" t="t" r="r" b="b"/>
                <a:pathLst>
                  <a:path w="26" h="30" extrusionOk="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grpSp>
      </p:grpSp>
      <p:sp>
        <p:nvSpPr>
          <p:cNvPr id="587" name="Google Shape;587;p17"/>
          <p:cNvSpPr/>
          <p:nvPr/>
        </p:nvSpPr>
        <p:spPr>
          <a:xfrm>
            <a:off x="2666368" y="6865879"/>
            <a:ext cx="4109528" cy="304117"/>
          </a:xfrm>
          <a:prstGeom prst="rect">
            <a:avLst/>
          </a:prstGeom>
          <a:noFill/>
          <a:ln>
            <a:noFill/>
          </a:ln>
        </p:spPr>
        <p:txBody>
          <a:bodyPr spcFirstLastPara="1" wrap="square" lIns="51425" tIns="25700" rIns="51425" bIns="25700" anchor="t" anchorCtr="0">
            <a:spAutoFit/>
          </a:bodyPr>
          <a:lstStyle/>
          <a:p>
            <a:pPr marL="1085850" marR="0" lvl="2" indent="-82550" algn="l" rtl="0">
              <a:lnSpc>
                <a:spcPct val="130000"/>
              </a:lnSpc>
              <a:spcBef>
                <a:spcPts val="0"/>
              </a:spcBef>
              <a:spcAft>
                <a:spcPts val="0"/>
              </a:spcAft>
              <a:buClr>
                <a:schemeClr val="dk1"/>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pic>
        <p:nvPicPr>
          <p:cNvPr id="588" name="Google Shape;588;p17" descr="https://techvccloud.mediacdn.vn/2018/12/13/jdk-vs-jre-in-java-15447005904171989188635.jpg"/>
          <p:cNvPicPr preferRelativeResize="0"/>
          <p:nvPr/>
        </p:nvPicPr>
        <p:blipFill rotWithShape="1">
          <a:blip r:embed="rId3">
            <a:alphaModFix/>
          </a:blip>
          <a:srcRect/>
          <a:stretch/>
        </p:blipFill>
        <p:spPr>
          <a:xfrm>
            <a:off x="2117050" y="1814172"/>
            <a:ext cx="8018537" cy="45104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74"/>
                                        </p:tgtEl>
                                        <p:attrNameLst>
                                          <p:attrName>style.visibility</p:attrName>
                                        </p:attrNameLst>
                                      </p:cBhvr>
                                      <p:to>
                                        <p:strVal val="visible"/>
                                      </p:to>
                                    </p:set>
                                    <p:anim calcmode="lin" valueType="num">
                                      <p:cBhvr additive="base">
                                        <p:cTn id="7" dur="500"/>
                                        <p:tgtEl>
                                          <p:spTgt spid="57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 calcmode="lin" valueType="num">
                                      <p:cBhvr additive="base">
                                        <p:cTn id="10" dur="500"/>
                                        <p:tgtEl>
                                          <p:spTgt spid="571"/>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2"/>
                                        </p:tgtEl>
                                        <p:attrNameLst>
                                          <p:attrName>style.visibility</p:attrName>
                                        </p:attrNameLst>
                                      </p:cBhvr>
                                      <p:to>
                                        <p:strVal val="visible"/>
                                      </p:to>
                                    </p:set>
                                    <p:animEffect transition="in" filter="fade">
                                      <p:cBhvr>
                                        <p:cTn id="14" dur="500"/>
                                        <p:tgtEl>
                                          <p:spTgt spid="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596" name="Google Shape;596;p18"/>
          <p:cNvGrpSpPr/>
          <p:nvPr/>
        </p:nvGrpSpPr>
        <p:grpSpPr>
          <a:xfrm>
            <a:off x="1994890" y="920620"/>
            <a:ext cx="8590752" cy="822739"/>
            <a:chOff x="3129129" y="1121776"/>
            <a:chExt cx="5933741" cy="1171624"/>
          </a:xfrm>
        </p:grpSpPr>
        <p:sp>
          <p:nvSpPr>
            <p:cNvPr id="597" name="Google Shape;597;p18"/>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98" name="Google Shape;598;p18"/>
            <p:cNvSpPr/>
            <p:nvPr/>
          </p:nvSpPr>
          <p:spPr>
            <a:xfrm>
              <a:off x="3289330" y="1253414"/>
              <a:ext cx="5613340" cy="908350"/>
            </a:xfrm>
            <a:prstGeom prst="roundRect">
              <a:avLst>
                <a:gd name="adj" fmla="val 50000"/>
              </a:avLst>
            </a:prstGeom>
            <a:gradFill>
              <a:gsLst>
                <a:gs pos="0">
                  <a:srgbClr val="663A77"/>
                </a:gs>
                <a:gs pos="100000">
                  <a:srgbClr val="A26CB8"/>
                </a:gs>
              </a:gsLst>
              <a:lin ang="0" scaled="0"/>
            </a:gra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599" name="Google Shape;599;p18"/>
          <p:cNvGrpSpPr/>
          <p:nvPr/>
        </p:nvGrpSpPr>
        <p:grpSpPr>
          <a:xfrm>
            <a:off x="2277849" y="905904"/>
            <a:ext cx="1478653" cy="1285979"/>
            <a:chOff x="3020983" y="881796"/>
            <a:chExt cx="2097410" cy="2097410"/>
          </a:xfrm>
        </p:grpSpPr>
        <p:grpSp>
          <p:nvGrpSpPr>
            <p:cNvPr id="600" name="Google Shape;600;p18"/>
            <p:cNvGrpSpPr/>
            <p:nvPr/>
          </p:nvGrpSpPr>
          <p:grpSpPr>
            <a:xfrm>
              <a:off x="3020983" y="881796"/>
              <a:ext cx="2097410" cy="2097410"/>
              <a:chOff x="3099689" y="1098878"/>
              <a:chExt cx="1995612" cy="1995615"/>
            </a:xfrm>
          </p:grpSpPr>
          <p:grpSp>
            <p:nvGrpSpPr>
              <p:cNvPr id="601" name="Google Shape;601;p18"/>
              <p:cNvGrpSpPr/>
              <p:nvPr/>
            </p:nvGrpSpPr>
            <p:grpSpPr>
              <a:xfrm>
                <a:off x="3099689" y="1098878"/>
                <a:ext cx="1995612" cy="1995615"/>
                <a:chOff x="6804316" y="2574806"/>
                <a:chExt cx="3585705" cy="3585705"/>
              </a:xfrm>
            </p:grpSpPr>
            <p:sp>
              <p:nvSpPr>
                <p:cNvPr id="602" name="Google Shape;602;p18"/>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603" name="Google Shape;603;p18"/>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604" name="Google Shape;604;p18"/>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605" name="Google Shape;605;p18"/>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606" name="Google Shape;606;p18"/>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663A77"/>
                  </a:solidFill>
                  <a:latin typeface="Impact"/>
                  <a:ea typeface="Impact"/>
                  <a:cs typeface="Impact"/>
                  <a:sym typeface="Impact"/>
                </a:rPr>
                <a:t>04</a:t>
              </a:r>
              <a:endParaRPr sz="2400">
                <a:solidFill>
                  <a:srgbClr val="663A77"/>
                </a:solidFill>
                <a:latin typeface="Impact"/>
                <a:ea typeface="Impact"/>
                <a:cs typeface="Impact"/>
                <a:sym typeface="Impact"/>
              </a:endParaRPr>
            </a:p>
          </p:txBody>
        </p:sp>
      </p:grpSp>
      <p:grpSp>
        <p:nvGrpSpPr>
          <p:cNvPr id="607" name="Google Shape;607;p18"/>
          <p:cNvGrpSpPr/>
          <p:nvPr/>
        </p:nvGrpSpPr>
        <p:grpSpPr>
          <a:xfrm>
            <a:off x="3467443" y="1101156"/>
            <a:ext cx="5883804" cy="1614807"/>
            <a:chOff x="1369861" y="-454131"/>
            <a:chExt cx="4889732" cy="2646265"/>
          </a:xfrm>
        </p:grpSpPr>
        <p:sp>
          <p:nvSpPr>
            <p:cNvPr id="608" name="Google Shape;608;p18"/>
            <p:cNvSpPr txBox="1"/>
            <p:nvPr/>
          </p:nvSpPr>
          <p:spPr>
            <a:xfrm>
              <a:off x="1369861" y="-454131"/>
              <a:ext cx="2977879" cy="756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err="1">
                  <a:solidFill>
                    <a:srgbClr val="F2F2F2"/>
                  </a:solidFill>
                  <a:latin typeface="Times New Roman"/>
                  <a:ea typeface="Times New Roman"/>
                  <a:cs typeface="Times New Roman"/>
                  <a:sym typeface="Times New Roman"/>
                </a:rPr>
                <a:t>Cài</a:t>
              </a:r>
              <a:r>
                <a:rPr lang="en-US" sz="2400" b="1" dirty="0">
                  <a:solidFill>
                    <a:srgbClr val="F2F2F2"/>
                  </a:solidFill>
                  <a:latin typeface="Times New Roman"/>
                  <a:ea typeface="Times New Roman"/>
                  <a:cs typeface="Times New Roman"/>
                  <a:sym typeface="Times New Roman"/>
                </a:rPr>
                <a:t> </a:t>
              </a:r>
              <a:r>
                <a:rPr lang="en-US" sz="2400" b="1" dirty="0" err="1">
                  <a:solidFill>
                    <a:srgbClr val="F2F2F2"/>
                  </a:solidFill>
                  <a:latin typeface="Times New Roman"/>
                  <a:ea typeface="Times New Roman"/>
                  <a:cs typeface="Times New Roman"/>
                  <a:sym typeface="Times New Roman"/>
                </a:rPr>
                <a:t>Đặt</a:t>
              </a:r>
              <a:r>
                <a:rPr lang="en-US" sz="2400" b="1" dirty="0">
                  <a:solidFill>
                    <a:srgbClr val="F2F2F2"/>
                  </a:solidFill>
                  <a:latin typeface="Times New Roman"/>
                  <a:ea typeface="Times New Roman"/>
                  <a:cs typeface="Times New Roman"/>
                  <a:sym typeface="Times New Roman"/>
                </a:rPr>
                <a:t> </a:t>
              </a:r>
              <a:r>
                <a:rPr lang="en-US" sz="2400" b="1" dirty="0" err="1">
                  <a:solidFill>
                    <a:srgbClr val="F2F2F2"/>
                  </a:solidFill>
                  <a:latin typeface="Times New Roman"/>
                  <a:ea typeface="Times New Roman"/>
                  <a:cs typeface="Times New Roman"/>
                  <a:sym typeface="Times New Roman"/>
                </a:rPr>
                <a:t>Môi</a:t>
              </a:r>
              <a:r>
                <a:rPr lang="en-US" sz="2400" b="1" dirty="0">
                  <a:solidFill>
                    <a:srgbClr val="F2F2F2"/>
                  </a:solidFill>
                  <a:latin typeface="Times New Roman"/>
                  <a:ea typeface="Times New Roman"/>
                  <a:cs typeface="Times New Roman"/>
                  <a:sym typeface="Times New Roman"/>
                </a:rPr>
                <a:t> </a:t>
              </a:r>
              <a:r>
                <a:rPr lang="en-US" sz="2400" b="1" dirty="0" err="1">
                  <a:solidFill>
                    <a:srgbClr val="F2F2F2"/>
                  </a:solidFill>
                  <a:latin typeface="Times New Roman"/>
                  <a:ea typeface="Times New Roman"/>
                  <a:cs typeface="Times New Roman"/>
                  <a:sym typeface="Times New Roman"/>
                </a:rPr>
                <a:t>Trường</a:t>
              </a:r>
              <a:endParaRPr sz="2400" b="1" dirty="0">
                <a:solidFill>
                  <a:srgbClr val="F2F2F2"/>
                </a:solidFill>
                <a:latin typeface="Times New Roman"/>
                <a:ea typeface="Times New Roman"/>
                <a:cs typeface="Times New Roman"/>
                <a:sym typeface="Times New Roman"/>
              </a:endParaRPr>
            </a:p>
          </p:txBody>
        </p:sp>
        <p:grpSp>
          <p:nvGrpSpPr>
            <p:cNvPr id="609" name="Google Shape;609;p18"/>
            <p:cNvGrpSpPr/>
            <p:nvPr/>
          </p:nvGrpSpPr>
          <p:grpSpPr>
            <a:xfrm>
              <a:off x="5790400" y="1905107"/>
              <a:ext cx="469193" cy="287027"/>
              <a:chOff x="4873620" y="2093913"/>
              <a:chExt cx="269882" cy="165100"/>
            </a:xfrm>
          </p:grpSpPr>
          <p:sp>
            <p:nvSpPr>
              <p:cNvPr id="610" name="Google Shape;610;p18"/>
              <p:cNvSpPr/>
              <p:nvPr/>
            </p:nvSpPr>
            <p:spPr>
              <a:xfrm>
                <a:off x="4873620" y="2127250"/>
                <a:ext cx="112713" cy="131763"/>
              </a:xfrm>
              <a:custGeom>
                <a:avLst/>
                <a:gdLst/>
                <a:ahLst/>
                <a:cxnLst/>
                <a:rect l="l" t="t" r="r" b="b"/>
                <a:pathLst>
                  <a:path w="30" h="35" extrusionOk="0">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sp>
            <p:nvSpPr>
              <p:cNvPr id="611" name="Google Shape;611;p18"/>
              <p:cNvSpPr/>
              <p:nvPr/>
            </p:nvSpPr>
            <p:spPr>
              <a:xfrm>
                <a:off x="5046664" y="2093913"/>
                <a:ext cx="96838" cy="112713"/>
              </a:xfrm>
              <a:custGeom>
                <a:avLst/>
                <a:gdLst/>
                <a:ahLst/>
                <a:cxnLst/>
                <a:rect l="l" t="t" r="r" b="b"/>
                <a:pathLst>
                  <a:path w="26" h="30" extrusionOk="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rgbClr val="000000"/>
                  </a:solidFill>
                  <a:latin typeface="Arial"/>
                  <a:ea typeface="Arial"/>
                  <a:cs typeface="Arial"/>
                  <a:sym typeface="Arial"/>
                </a:endParaRPr>
              </a:p>
            </p:txBody>
          </p:sp>
        </p:grpSp>
      </p:grpSp>
      <p:sp>
        <p:nvSpPr>
          <p:cNvPr id="612" name="Google Shape;612;p18"/>
          <p:cNvSpPr/>
          <p:nvPr/>
        </p:nvSpPr>
        <p:spPr>
          <a:xfrm>
            <a:off x="2666368" y="6865879"/>
            <a:ext cx="4109528" cy="304117"/>
          </a:xfrm>
          <a:prstGeom prst="rect">
            <a:avLst/>
          </a:prstGeom>
          <a:noFill/>
          <a:ln>
            <a:noFill/>
          </a:ln>
        </p:spPr>
        <p:txBody>
          <a:bodyPr spcFirstLastPara="1" wrap="square" lIns="51425" tIns="25700" rIns="51425" bIns="25700" anchor="t" anchorCtr="0">
            <a:spAutoFit/>
          </a:bodyPr>
          <a:lstStyle/>
          <a:p>
            <a:pPr marL="1085850" marR="0" lvl="2" indent="-82550" algn="l" rtl="0">
              <a:lnSpc>
                <a:spcPct val="130000"/>
              </a:lnSpc>
              <a:spcBef>
                <a:spcPts val="0"/>
              </a:spcBef>
              <a:spcAft>
                <a:spcPts val="0"/>
              </a:spcAft>
              <a:buClr>
                <a:schemeClr val="dk1"/>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graphicFrame>
        <p:nvGraphicFramePr>
          <p:cNvPr id="613" name="Google Shape;613;p18"/>
          <p:cNvGraphicFramePr/>
          <p:nvPr/>
        </p:nvGraphicFramePr>
        <p:xfrm>
          <a:off x="1994890" y="1825625"/>
          <a:ext cx="8358825" cy="4439860"/>
        </p:xfrm>
        <a:graphic>
          <a:graphicData uri="http://schemas.openxmlformats.org/drawingml/2006/table">
            <a:tbl>
              <a:tblPr>
                <a:noFill/>
                <a:tableStyleId>{791F6B73-016E-4EF7-82AD-10CAB8160629}</a:tableStyleId>
              </a:tblPr>
              <a:tblGrid>
                <a:gridCol w="2786275">
                  <a:extLst>
                    <a:ext uri="{9D8B030D-6E8A-4147-A177-3AD203B41FA5}">
                      <a16:colId xmlns:a16="http://schemas.microsoft.com/office/drawing/2014/main" val="20000"/>
                    </a:ext>
                  </a:extLst>
                </a:gridCol>
                <a:gridCol w="2786275">
                  <a:extLst>
                    <a:ext uri="{9D8B030D-6E8A-4147-A177-3AD203B41FA5}">
                      <a16:colId xmlns:a16="http://schemas.microsoft.com/office/drawing/2014/main" val="20001"/>
                    </a:ext>
                  </a:extLst>
                </a:gridCol>
                <a:gridCol w="2786275">
                  <a:extLst>
                    <a:ext uri="{9D8B030D-6E8A-4147-A177-3AD203B41FA5}">
                      <a16:colId xmlns:a16="http://schemas.microsoft.com/office/drawing/2014/main" val="20002"/>
                    </a:ext>
                  </a:extLst>
                </a:gridCol>
              </a:tblGrid>
              <a:tr h="110850">
                <a:tc>
                  <a:txBody>
                    <a:bodyPr/>
                    <a:lstStyle/>
                    <a:p>
                      <a:pPr marL="0" marR="0" lvl="0" indent="0" algn="ctr" rtl="0">
                        <a:spcBef>
                          <a:spcPts val="0"/>
                        </a:spcBef>
                        <a:spcAft>
                          <a:spcPts val="0"/>
                        </a:spcAft>
                        <a:buNone/>
                      </a:pPr>
                      <a:r>
                        <a:rPr lang="en-US" sz="1100" b="1" u="none" strike="noStrike" cap="none">
                          <a:solidFill>
                            <a:srgbClr val="111111"/>
                          </a:solidFill>
                          <a:latin typeface="Times New Roman"/>
                          <a:ea typeface="Times New Roman"/>
                          <a:cs typeface="Times New Roman"/>
                          <a:sym typeface="Times New Roman"/>
                        </a:rPr>
                        <a:t>JDK</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100" b="1" u="none" strike="noStrike" cap="none" dirty="0">
                          <a:solidFill>
                            <a:srgbClr val="111111"/>
                          </a:solidFill>
                          <a:latin typeface="Times New Roman"/>
                          <a:ea typeface="Times New Roman"/>
                          <a:cs typeface="Times New Roman"/>
                          <a:sym typeface="Times New Roman"/>
                        </a:rPr>
                        <a:t>JRE</a:t>
                      </a:r>
                      <a:endParaRPr dirty="0"/>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US" sz="1100" b="1" u="none" strike="noStrike" cap="none">
                          <a:solidFill>
                            <a:srgbClr val="111111"/>
                          </a:solidFill>
                          <a:latin typeface="Times New Roman"/>
                          <a:ea typeface="Times New Roman"/>
                          <a:cs typeface="Times New Roman"/>
                          <a:sym typeface="Times New Roman"/>
                        </a:rPr>
                        <a:t>JVM</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776025">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Là một bộ công cụ phát triển phần mềm giúp cho việc phát triển các ứng dụng bằng Java. Bên cạnh JRE, JDK bao gồm các công cụ phát triển khác.</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Là một loại gói phần mềm cung cấp thư viện lớp Java với JVM. Ngoài ra, nó còn bao gồm các thành phần khác để chạy các ứng dụng Java.</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Là một máy ảo độc lập với nền tảng với một trình tải, runtime data và bộ thông dịch (Java interpret)</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92900">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JDK phụ thuộc vào nền tảng.Với mỗi nền tảng hệ điều hành (Linux, Windows, Mac, vv.), người dùng cần cài đặt một JDK khác nhau.</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JRE cũng phụ thuộc vào nền tảng, giống như JDK.</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JVM là độc lập với nền tảng,  người dùng không cần phải cài đặt JVM khác nhau cho mỗi nền tảng hệ điều hành.</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26600">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JDK chủ yếu hỗ trợ thực thi mã nguồn. Chức năng chính của JDK là hỗ trợ phát triển ứng dụng.</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JRE có trách nhiệm chính là tạo môi trường để thực thi mã nguồn.</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JVM chỉ định tất cả các triển khai. Nó có trách nhiệm cung cấp tất cả các triển khai này cho JRE.</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92900">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JDK bao gồm nhiều công cụ để gỡ lỗi, giám sát và phát triển các ứng dụng Java.</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JRE chứa các tệp hỗ trợ khác nhau cho JVM và các thư viện lớp giúp JVM chạy chương trình.</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JVM không bao gồm bất kỳ công cụ phát triển phần mềm nào. Nó chỉ cung cấp môi trường thực thi mã Java trên nền tảng khác nhau.</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92900">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JDK là siêu tập của JRE, điều này có nghĩa là JDK bao gồm tất cả các thành phần của JRE và các công cụ phát triển khác.</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JRE là phần con của JDK, chỉ bao gồm các thành phần cần thiết để chạy các ứng dụng Java, bao gồm JVM và các thư viện lớp.</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JVM là một phần con của JRE, chỉ cung cấp môi trường thực thi mã Java và không bao gồm bất kỳ công cụ phát triển phần mềm nào.</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859175">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JDK đi kèm với trình cài đặt cho hệ điều hành. Khi cài đặt JDK, các công cụ phát triển và JRE sẽ được cài đặt cùng với nó.</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a:solidFill>
                            <a:srgbClr val="111111"/>
                          </a:solidFill>
                          <a:latin typeface="Times New Roman"/>
                          <a:ea typeface="Times New Roman"/>
                          <a:cs typeface="Times New Roman"/>
                          <a:sym typeface="Times New Roman"/>
                        </a:rPr>
                        <a:t>JRE chỉ chứa môi trường để thực thi mã nguồn. Nó không bao gồm các công cụ phát triển khác như JDK.</a:t>
                      </a:r>
                      <a:endParaRPr/>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u="none" strike="noStrike" cap="none" dirty="0">
                          <a:solidFill>
                            <a:srgbClr val="111111"/>
                          </a:solidFill>
                          <a:latin typeface="Times New Roman"/>
                          <a:ea typeface="Times New Roman"/>
                          <a:cs typeface="Times New Roman"/>
                          <a:sym typeface="Times New Roman"/>
                        </a:rPr>
                        <a:t>JVM </a:t>
                      </a:r>
                      <a:r>
                        <a:rPr lang="en-US" sz="1100" u="none" strike="noStrike" cap="none" dirty="0" err="1">
                          <a:solidFill>
                            <a:srgbClr val="111111"/>
                          </a:solidFill>
                          <a:latin typeface="Times New Roman"/>
                          <a:ea typeface="Times New Roman"/>
                          <a:cs typeface="Times New Roman"/>
                          <a:sym typeface="Times New Roman"/>
                        </a:rPr>
                        <a:t>được</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gói</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trong</a:t>
                      </a:r>
                      <a:r>
                        <a:rPr lang="en-US" sz="1100" u="none" strike="noStrike" cap="none" dirty="0">
                          <a:solidFill>
                            <a:srgbClr val="111111"/>
                          </a:solidFill>
                          <a:latin typeface="Times New Roman"/>
                          <a:ea typeface="Times New Roman"/>
                          <a:cs typeface="Times New Roman"/>
                          <a:sym typeface="Times New Roman"/>
                        </a:rPr>
                        <a:t> cả JDK </a:t>
                      </a:r>
                      <a:r>
                        <a:rPr lang="en-US" sz="1100" u="none" strike="noStrike" cap="none" dirty="0" err="1">
                          <a:solidFill>
                            <a:srgbClr val="111111"/>
                          </a:solidFill>
                          <a:latin typeface="Times New Roman"/>
                          <a:ea typeface="Times New Roman"/>
                          <a:cs typeface="Times New Roman"/>
                          <a:sym typeface="Times New Roman"/>
                        </a:rPr>
                        <a:t>và</a:t>
                      </a:r>
                      <a:r>
                        <a:rPr lang="en-US" sz="1100" u="none" strike="noStrike" cap="none" dirty="0">
                          <a:solidFill>
                            <a:srgbClr val="111111"/>
                          </a:solidFill>
                          <a:latin typeface="Times New Roman"/>
                          <a:ea typeface="Times New Roman"/>
                          <a:cs typeface="Times New Roman"/>
                          <a:sym typeface="Times New Roman"/>
                        </a:rPr>
                        <a:t> JRE. </a:t>
                      </a:r>
                      <a:r>
                        <a:rPr lang="en-US" sz="1100" u="none" strike="noStrike" cap="none" dirty="0" err="1">
                          <a:solidFill>
                            <a:srgbClr val="111111"/>
                          </a:solidFill>
                          <a:latin typeface="Times New Roman"/>
                          <a:ea typeface="Times New Roman"/>
                          <a:cs typeface="Times New Roman"/>
                          <a:sym typeface="Times New Roman"/>
                        </a:rPr>
                        <a:t>Điều</a:t>
                      </a:r>
                      <a:r>
                        <a:rPr lang="en-US" sz="1100" u="none" strike="noStrike" cap="none" dirty="0">
                          <a:solidFill>
                            <a:srgbClr val="111111"/>
                          </a:solidFill>
                          <a:latin typeface="Times New Roman"/>
                          <a:ea typeface="Times New Roman"/>
                          <a:cs typeface="Times New Roman"/>
                          <a:sym typeface="Times New Roman"/>
                        </a:rPr>
                        <a:t> này có </a:t>
                      </a:r>
                      <a:r>
                        <a:rPr lang="en-US" sz="1100" u="none" strike="noStrike" cap="none" dirty="0" err="1">
                          <a:solidFill>
                            <a:srgbClr val="111111"/>
                          </a:solidFill>
                          <a:latin typeface="Times New Roman"/>
                          <a:ea typeface="Times New Roman"/>
                          <a:cs typeface="Times New Roman"/>
                          <a:sym typeface="Times New Roman"/>
                        </a:rPr>
                        <a:t>nghĩa</a:t>
                      </a:r>
                      <a:r>
                        <a:rPr lang="en-US" sz="1100" u="none" strike="noStrike" cap="none" dirty="0">
                          <a:solidFill>
                            <a:srgbClr val="111111"/>
                          </a:solidFill>
                          <a:latin typeface="Times New Roman"/>
                          <a:ea typeface="Times New Roman"/>
                          <a:cs typeface="Times New Roman"/>
                          <a:sym typeface="Times New Roman"/>
                        </a:rPr>
                        <a:t> là </a:t>
                      </a:r>
                      <a:r>
                        <a:rPr lang="en-US" sz="1100" u="none" strike="noStrike" cap="none" dirty="0" err="1">
                          <a:solidFill>
                            <a:srgbClr val="111111"/>
                          </a:solidFill>
                          <a:latin typeface="Times New Roman"/>
                          <a:ea typeface="Times New Roman"/>
                          <a:cs typeface="Times New Roman"/>
                          <a:sym typeface="Times New Roman"/>
                        </a:rPr>
                        <a:t>khi</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cài</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đặt</a:t>
                      </a:r>
                      <a:r>
                        <a:rPr lang="en-US" sz="1100" u="none" strike="noStrike" cap="none" dirty="0">
                          <a:solidFill>
                            <a:srgbClr val="111111"/>
                          </a:solidFill>
                          <a:latin typeface="Times New Roman"/>
                          <a:ea typeface="Times New Roman"/>
                          <a:cs typeface="Times New Roman"/>
                          <a:sym typeface="Times New Roman"/>
                        </a:rPr>
                        <a:t> JDK </a:t>
                      </a:r>
                      <a:r>
                        <a:rPr lang="en-US" sz="1100" u="none" strike="noStrike" cap="none" dirty="0" err="1">
                          <a:solidFill>
                            <a:srgbClr val="111111"/>
                          </a:solidFill>
                          <a:latin typeface="Times New Roman"/>
                          <a:ea typeface="Times New Roman"/>
                          <a:cs typeface="Times New Roman"/>
                          <a:sym typeface="Times New Roman"/>
                        </a:rPr>
                        <a:t>hoặc</a:t>
                      </a:r>
                      <a:r>
                        <a:rPr lang="en-US" sz="1100" u="none" strike="noStrike" cap="none" dirty="0">
                          <a:solidFill>
                            <a:srgbClr val="111111"/>
                          </a:solidFill>
                          <a:latin typeface="Times New Roman"/>
                          <a:ea typeface="Times New Roman"/>
                          <a:cs typeface="Times New Roman"/>
                          <a:sym typeface="Times New Roman"/>
                        </a:rPr>
                        <a:t> JRE, JVM </a:t>
                      </a:r>
                      <a:r>
                        <a:rPr lang="en-US" sz="1100" u="none" strike="noStrike" cap="none" dirty="0" err="1">
                          <a:solidFill>
                            <a:srgbClr val="111111"/>
                          </a:solidFill>
                          <a:latin typeface="Times New Roman"/>
                          <a:ea typeface="Times New Roman"/>
                          <a:cs typeface="Times New Roman"/>
                          <a:sym typeface="Times New Roman"/>
                        </a:rPr>
                        <a:t>sẽ</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được</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cài</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đặt</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kèm</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theo</a:t>
                      </a:r>
                      <a:r>
                        <a:rPr lang="en-US" sz="1100" u="none" strike="noStrike" cap="none" dirty="0">
                          <a:solidFill>
                            <a:srgbClr val="111111"/>
                          </a:solidFill>
                          <a:latin typeface="Times New Roman"/>
                          <a:ea typeface="Times New Roman"/>
                          <a:cs typeface="Times New Roman"/>
                          <a:sym typeface="Times New Roman"/>
                        </a:rPr>
                        <a:t> để </a:t>
                      </a:r>
                      <a:r>
                        <a:rPr lang="en-US" sz="1100" u="none" strike="noStrike" cap="none" dirty="0" err="1">
                          <a:solidFill>
                            <a:srgbClr val="111111"/>
                          </a:solidFill>
                          <a:latin typeface="Times New Roman"/>
                          <a:ea typeface="Times New Roman"/>
                          <a:cs typeface="Times New Roman"/>
                          <a:sym typeface="Times New Roman"/>
                        </a:rPr>
                        <a:t>cung</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cấp</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môi</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trường</a:t>
                      </a:r>
                      <a:r>
                        <a:rPr lang="en-US" sz="1100" u="none" strike="noStrike" cap="none" dirty="0">
                          <a:solidFill>
                            <a:srgbClr val="111111"/>
                          </a:solidFill>
                          <a:latin typeface="Times New Roman"/>
                          <a:ea typeface="Times New Roman"/>
                          <a:cs typeface="Times New Roman"/>
                          <a:sym typeface="Times New Roman"/>
                        </a:rPr>
                        <a:t> </a:t>
                      </a:r>
                      <a:r>
                        <a:rPr lang="en-US" sz="1100" u="none" strike="noStrike" cap="none" dirty="0" err="1">
                          <a:solidFill>
                            <a:srgbClr val="111111"/>
                          </a:solidFill>
                          <a:latin typeface="Times New Roman"/>
                          <a:ea typeface="Times New Roman"/>
                          <a:cs typeface="Times New Roman"/>
                          <a:sym typeface="Times New Roman"/>
                        </a:rPr>
                        <a:t>thực</a:t>
                      </a:r>
                      <a:r>
                        <a:rPr lang="en-US" sz="1100" u="none" strike="noStrike" cap="none" dirty="0">
                          <a:solidFill>
                            <a:srgbClr val="111111"/>
                          </a:solidFill>
                          <a:latin typeface="Times New Roman"/>
                          <a:ea typeface="Times New Roman"/>
                          <a:cs typeface="Times New Roman"/>
                          <a:sym typeface="Times New Roman"/>
                        </a:rPr>
                        <a:t> thi </a:t>
                      </a:r>
                      <a:r>
                        <a:rPr lang="en-US" sz="1100" u="none" strike="noStrike" cap="none" dirty="0" err="1">
                          <a:solidFill>
                            <a:srgbClr val="111111"/>
                          </a:solidFill>
                          <a:latin typeface="Times New Roman"/>
                          <a:ea typeface="Times New Roman"/>
                          <a:cs typeface="Times New Roman"/>
                          <a:sym typeface="Times New Roman"/>
                        </a:rPr>
                        <a:t>mã</a:t>
                      </a:r>
                      <a:r>
                        <a:rPr lang="en-US" sz="1100" u="none" strike="noStrike" cap="none" dirty="0">
                          <a:solidFill>
                            <a:srgbClr val="111111"/>
                          </a:solidFill>
                          <a:latin typeface="Times New Roman"/>
                          <a:ea typeface="Times New Roman"/>
                          <a:cs typeface="Times New Roman"/>
                          <a:sym typeface="Times New Roman"/>
                        </a:rPr>
                        <a:t> Java.</a:t>
                      </a:r>
                      <a:endParaRPr dirty="0"/>
                    </a:p>
                  </a:txBody>
                  <a:tcPr marL="27725" marR="27725" marT="13850" marB="138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99"/>
                                        </p:tgtEl>
                                        <p:attrNameLst>
                                          <p:attrName>style.visibility</p:attrName>
                                        </p:attrNameLst>
                                      </p:cBhvr>
                                      <p:to>
                                        <p:strVal val="visible"/>
                                      </p:to>
                                    </p:set>
                                    <p:anim calcmode="lin" valueType="num">
                                      <p:cBhvr additive="base">
                                        <p:cTn id="7" dur="500"/>
                                        <p:tgtEl>
                                          <p:spTgt spid="59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96"/>
                                        </p:tgtEl>
                                        <p:attrNameLst>
                                          <p:attrName>style.visibility</p:attrName>
                                        </p:attrNameLst>
                                      </p:cBhvr>
                                      <p:to>
                                        <p:strVal val="visible"/>
                                      </p:to>
                                    </p:set>
                                    <p:anim calcmode="lin" valueType="num">
                                      <p:cBhvr additive="base">
                                        <p:cTn id="10" dur="500"/>
                                        <p:tgtEl>
                                          <p:spTgt spid="596"/>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07"/>
                                        </p:tgtEl>
                                        <p:attrNameLst>
                                          <p:attrName>style.visibility</p:attrName>
                                        </p:attrNameLst>
                                      </p:cBhvr>
                                      <p:to>
                                        <p:strVal val="visible"/>
                                      </p:to>
                                    </p:set>
                                    <p:animEffect transition="in" filter="fade">
                                      <p:cBhvr>
                                        <p:cTn id="14" dur="500"/>
                                        <p:tgtEl>
                                          <p:spTgt spid="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244632" y="767638"/>
            <a:ext cx="8616270" cy="1007332"/>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459867" y="782034"/>
            <a:ext cx="1245251" cy="1335588"/>
            <a:chOff x="3150395" y="933507"/>
            <a:chExt cx="1559927" cy="1839452"/>
          </a:xfrm>
        </p:grpSpPr>
        <p:grpSp>
          <p:nvGrpSpPr>
            <p:cNvPr id="10" name="组合 21"/>
            <p:cNvGrpSpPr/>
            <p:nvPr/>
          </p:nvGrpSpPr>
          <p:grpSpPr>
            <a:xfrm>
              <a:off x="3150395" y="933507"/>
              <a:ext cx="1559927" cy="1839452"/>
              <a:chOff x="3222820" y="1148080"/>
              <a:chExt cx="1484216" cy="1750177"/>
            </a:xfrm>
          </p:grpSpPr>
          <p:grpSp>
            <p:nvGrpSpPr>
              <p:cNvPr id="12" name="组合 25"/>
              <p:cNvGrpSpPr/>
              <p:nvPr/>
            </p:nvGrpSpPr>
            <p:grpSpPr>
              <a:xfrm>
                <a:off x="3420363" y="1295115"/>
                <a:ext cx="1286673" cy="1603142"/>
                <a:chOff x="7380501" y="2927402"/>
                <a:chExt cx="2311887" cy="2880512"/>
              </a:xfrm>
            </p:grpSpPr>
            <p:sp>
              <p:nvSpPr>
                <p:cNvPr id="14"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514455" y="1292811"/>
              <a:ext cx="774240" cy="720610"/>
            </a:xfrm>
            <a:prstGeom prst="rect">
              <a:avLst/>
            </a:prstGeom>
            <a:noFill/>
          </p:spPr>
          <p:txBody>
            <a:bodyPr wrap="square" rtlCol="0">
              <a:spAutoFit/>
            </a:bodyPr>
            <a:lstStyle/>
            <a:p>
              <a:r>
                <a:rPr lang="en-US" altLang="zh-CN" sz="2800" dirty="0">
                  <a:solidFill>
                    <a:srgbClr val="FFB850"/>
                  </a:solidFill>
                  <a:latin typeface="Impact" panose="020B0806030902050204" pitchFamily="34" charset="0"/>
                </a:rPr>
                <a:t>05</a:t>
              </a:r>
              <a:endParaRPr lang="zh-CN" altLang="en-US" sz="2800" dirty="0">
                <a:solidFill>
                  <a:srgbClr val="FFB850"/>
                </a:solidFill>
                <a:latin typeface="Impact" panose="020B0806030902050204" pitchFamily="34" charset="0"/>
              </a:endParaRPr>
            </a:p>
          </p:txBody>
        </p:sp>
      </p:grpSp>
      <p:sp>
        <p:nvSpPr>
          <p:cNvPr id="17" name="文本框 31"/>
          <p:cNvSpPr txBox="1"/>
          <p:nvPr/>
        </p:nvSpPr>
        <p:spPr>
          <a:xfrm>
            <a:off x="2554709" y="1025883"/>
            <a:ext cx="6905838" cy="523220"/>
          </a:xfrm>
          <a:prstGeom prst="rect">
            <a:avLst/>
          </a:prstGeom>
          <a:noFill/>
        </p:spPr>
        <p:txBody>
          <a:bodyPr wrap="square" rtlCol="0">
            <a:spAutoFit/>
          </a:bodyPr>
          <a:lstStyle/>
          <a:p>
            <a:r>
              <a:rPr lang="en-US" altLang="zh-CN" sz="2800" b="1" dirty="0">
                <a:latin typeface="Times New Roman" panose="02020603050405020304" pitchFamily="18" charset="0"/>
                <a:ea typeface="Microsoft YaHei" panose="020B0503020204020204" pitchFamily="34" charset="-122"/>
                <a:cs typeface="Times New Roman" panose="02020603050405020304" pitchFamily="18" charset="0"/>
              </a:rPr>
              <a:t> Cấu Trúc </a:t>
            </a:r>
            <a:r>
              <a:rPr lang="en-US" altLang="zh-CN" sz="2800" b="1" dirty="0" err="1">
                <a:latin typeface="Times New Roman" panose="02020603050405020304" pitchFamily="18" charset="0"/>
                <a:ea typeface="Microsoft YaHei" panose="020B0503020204020204" pitchFamily="34" charset="-122"/>
                <a:cs typeface="Times New Roman" panose="02020603050405020304" pitchFamily="18" charset="0"/>
              </a:rPr>
              <a:t>Và</a:t>
            </a:r>
            <a:r>
              <a:rPr lang="en-US" altLang="zh-CN" sz="2800" b="1" dirty="0">
                <a:latin typeface="Times New Roman" panose="02020603050405020304" pitchFamily="18" charset="0"/>
                <a:ea typeface="Microsoft YaHei" panose="020B0503020204020204" pitchFamily="34" charset="-122"/>
                <a:cs typeface="Times New Roman" panose="02020603050405020304" pitchFamily="18" charset="0"/>
              </a:rPr>
              <a:t> Quy </a:t>
            </a:r>
            <a:r>
              <a:rPr lang="en-US" altLang="zh-CN" sz="2800" b="1" dirty="0" err="1">
                <a:latin typeface="Times New Roman" panose="02020603050405020304" pitchFamily="18" charset="0"/>
                <a:ea typeface="Microsoft YaHei" panose="020B0503020204020204" pitchFamily="34" charset="-122"/>
                <a:cs typeface="Times New Roman" panose="02020603050405020304" pitchFamily="18" charset="0"/>
              </a:rPr>
              <a:t>Chuẩn</a:t>
            </a:r>
            <a:r>
              <a:rPr lang="en-US" altLang="zh-CN" sz="2800" b="1" dirty="0">
                <a:latin typeface="Times New Roman" panose="02020603050405020304" pitchFamily="18" charset="0"/>
                <a:ea typeface="Microsoft YaHei" panose="020B0503020204020204" pitchFamily="34" charset="-122"/>
                <a:cs typeface="Times New Roman" panose="02020603050405020304" pitchFamily="18" charset="0"/>
              </a:rPr>
              <a:t> Project Java</a:t>
            </a:r>
            <a:endParaRPr lang="zh-CN" altLang="en-US" sz="28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050" name="Picture 2">
            <a:extLst>
              <a:ext uri="{FF2B5EF4-FFF2-40B4-BE49-F238E27FC236}">
                <a16:creationId xmlns:a16="http://schemas.microsoft.com/office/drawing/2014/main" id="{450040C2-2290-AC76-2ECC-7B37C0960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5375" y="2084130"/>
            <a:ext cx="3500535" cy="438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22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440930" y="1120202"/>
            <a:ext cx="846507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grpSp>
      <p:grpSp>
        <p:nvGrpSpPr>
          <p:cNvPr id="9" name="组合 20"/>
          <p:cNvGrpSpPr/>
          <p:nvPr/>
        </p:nvGrpSpPr>
        <p:grpSpPr>
          <a:xfrm>
            <a:off x="1652942" y="1044602"/>
            <a:ext cx="954081" cy="1017431"/>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3" cy="90421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06</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文本框 31"/>
          <p:cNvSpPr txBox="1"/>
          <p:nvPr/>
        </p:nvSpPr>
        <p:spPr>
          <a:xfrm>
            <a:off x="2755089" y="1152580"/>
            <a:ext cx="6905838"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Access Modifier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Phạm</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Vi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Truy</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Cập</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pic>
        <p:nvPicPr>
          <p:cNvPr id="18" name="Picture 17" descr="A picture containing cellphone&#10;&#10;Description automatically generated">
            <a:extLst>
              <a:ext uri="{FF2B5EF4-FFF2-40B4-BE49-F238E27FC236}">
                <a16:creationId xmlns:a16="http://schemas.microsoft.com/office/drawing/2014/main" id="{DA6B344E-3617-4ECD-B073-8ED91FC4B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635" y="1825981"/>
            <a:ext cx="7840964" cy="4270019"/>
          </a:xfrm>
          <a:prstGeom prst="rect">
            <a:avLst/>
          </a:prstGeom>
        </p:spPr>
      </p:pic>
    </p:spTree>
    <p:extLst>
      <p:ext uri="{BB962C8B-B14F-4D97-AF65-F5344CB8AC3E}">
        <p14:creationId xmlns:p14="http://schemas.microsoft.com/office/powerpoint/2010/main" val="3914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899884" y="931361"/>
            <a:ext cx="8712598" cy="852875"/>
            <a:chOff x="3129129" y="1121776"/>
            <a:chExt cx="5933741" cy="1171624"/>
          </a:xfrm>
        </p:grpSpPr>
        <p:sp>
          <p:nvSpPr>
            <p:cNvPr id="7" name="圆角矩形 7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solidFill>
              <a:schemeClr val="accent5"/>
            </a:soli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2055307" y="859642"/>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3143745" y="1095399"/>
            <a:ext cx="6148480" cy="523220"/>
          </a:xfrm>
          <a:prstGeom prst="rect">
            <a:avLst/>
          </a:prstGeom>
          <a:noFill/>
        </p:spPr>
        <p:txBody>
          <a:bodyPr wrap="square" rtlCol="0">
            <a:spAutoFit/>
          </a:bodyPr>
          <a:lstStyle/>
          <a:p>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Tổng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Quan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Về</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Biến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3C2CDBCB-909C-42CB-8C20-EA6E1470C9C7}"/>
              </a:ext>
            </a:extLst>
          </p:cNvPr>
          <p:cNvSpPr txBox="1"/>
          <p:nvPr/>
        </p:nvSpPr>
        <p:spPr>
          <a:xfrm>
            <a:off x="1676400" y="1680150"/>
            <a:ext cx="9144000" cy="4339650"/>
          </a:xfrm>
          <a:prstGeom prst="rect">
            <a:avLst/>
          </a:prstGeom>
          <a:noFill/>
        </p:spPr>
        <p:txBody>
          <a:bodyPr wrap="square" rtlCol="0">
            <a:spAutoFit/>
          </a:bodyPr>
          <a:lstStyle/>
          <a:p>
            <a:pPr marL="342900" indent="-342900">
              <a:buAutoNum type="arabicPeriod"/>
            </a:pPr>
            <a:r>
              <a:rPr lang="en-US" sz="2300" b="1" dirty="0" err="1">
                <a:latin typeface="Times New Roman" panose="02020603050405020304" pitchFamily="18" charset="0"/>
                <a:cs typeface="Times New Roman" panose="02020603050405020304" pitchFamily="18" charset="0"/>
              </a:rPr>
              <a:t>Biến</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là</a:t>
            </a:r>
            <a:r>
              <a:rPr lang="en-US" sz="2300" b="1" dirty="0">
                <a:latin typeface="Times New Roman" panose="02020603050405020304" pitchFamily="18" charset="0"/>
                <a:cs typeface="Times New Roman" panose="02020603050405020304" pitchFamily="18" charset="0"/>
              </a:rPr>
              <a:t> </a:t>
            </a:r>
            <a:r>
              <a:rPr lang="en-US" sz="2300" b="1" dirty="0" err="1">
                <a:latin typeface="Times New Roman" panose="02020603050405020304" pitchFamily="18" charset="0"/>
                <a:cs typeface="Times New Roman" panose="02020603050405020304" pitchFamily="18" charset="0"/>
              </a:rPr>
              <a:t>gì</a:t>
            </a:r>
            <a:r>
              <a:rPr lang="en-US" sz="2300" b="1" dirty="0">
                <a:latin typeface="Times New Roman" panose="02020603050405020304" pitchFamily="18" charset="0"/>
                <a:cs typeface="Times New Roman" panose="02020603050405020304" pitchFamily="18" charset="0"/>
              </a:rPr>
              <a:t>?</a:t>
            </a:r>
          </a:p>
          <a:p>
            <a:pPr marL="285750" indent="-285750">
              <a:buFontTx/>
              <a:buChar char="-"/>
            </a:pPr>
            <a:r>
              <a:rPr lang="en-US" sz="2300" dirty="0" err="1">
                <a:latin typeface="Times New Roman" panose="02020603050405020304" pitchFamily="18" charset="0"/>
                <a:cs typeface="Times New Roman" panose="02020603050405020304" pitchFamily="18" charset="0"/>
              </a:rPr>
              <a:t>Là</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phần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tử</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trong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chương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trình</a:t>
            </a:r>
            <a:r>
              <a:rPr lang="en-US" sz="2300" dirty="0">
                <a:latin typeface="Times New Roman" panose="02020603050405020304" pitchFamily="18" charset="0"/>
                <a:cs typeface="Times New Roman" panose="02020603050405020304" pitchFamily="18" charset="0"/>
              </a:rPr>
              <a:t> Java</a:t>
            </a:r>
          </a:p>
          <a:p>
            <a:pPr marL="285750" indent="-285750">
              <a:buFontTx/>
              <a:buChar char="-"/>
            </a:pPr>
            <a:r>
              <a:rPr lang="en-US" sz="2300" dirty="0" err="1">
                <a:latin typeface="Times New Roman" panose="02020603050405020304" pitchFamily="18" charset="0"/>
                <a:cs typeface="Times New Roman" panose="02020603050405020304" pitchFamily="18" charset="0"/>
              </a:rPr>
              <a:t>Có</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thể</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thay</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đổi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giá</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trị</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trong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phạm</a:t>
            </a:r>
            <a:r>
              <a:rPr lang="en-US" sz="2300" dirty="0">
                <a:latin typeface="Times New Roman" panose="02020603050405020304" pitchFamily="18" charset="0"/>
                <a:cs typeface="Times New Roman" panose="02020603050405020304" pitchFamily="18" charset="0"/>
              </a:rPr>
              <a:t> vi </a:t>
            </a: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khối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lệnh</a:t>
            </a:r>
            <a:r>
              <a:rPr lang="en-US" sz="2300" dirty="0">
                <a:latin typeface="Times New Roman" panose="02020603050405020304" pitchFamily="18" charset="0"/>
                <a:cs typeface="Times New Roman" panose="02020603050405020304" pitchFamily="18" charset="0"/>
              </a:rPr>
              <a:t> hay </a:t>
            </a: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Class</a:t>
            </a:r>
          </a:p>
          <a:p>
            <a:pPr marL="285750" indent="-285750">
              <a:buFontTx/>
              <a:buChar char="-"/>
            </a:pP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đại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diện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cho</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một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kiểu</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dữ</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liệu</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cụ</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thể</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Nó</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sẽ</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thống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nhất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xuyên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suốt</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ch</a:t>
            </a:r>
            <a:r>
              <a:rPr lang="vi-VN" sz="2300" dirty="0">
                <a:latin typeface="Times New Roman" panose="02020603050405020304" pitchFamily="18" charset="0"/>
                <a:cs typeface="Times New Roman" panose="02020603050405020304" pitchFamily="18" charset="0"/>
              </a:rPr>
              <a:t>ư</a:t>
            </a:r>
            <a:r>
              <a:rPr lang="en-US" sz="2300" dirty="0" err="1">
                <a:latin typeface="Times New Roman" panose="02020603050405020304" pitchFamily="18" charset="0"/>
                <a:cs typeface="Times New Roman" panose="02020603050405020304" pitchFamily="18" charset="0"/>
              </a:rPr>
              <a:t>ơng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trình</a:t>
            </a:r>
            <a:endParaRPr lang="en-US" sz="2300" dirty="0">
              <a:latin typeface="Times New Roman" panose="02020603050405020304" pitchFamily="18" charset="0"/>
              <a:cs typeface="Times New Roman" panose="02020603050405020304" pitchFamily="18" charset="0"/>
            </a:endParaRPr>
          </a:p>
          <a:p>
            <a:pPr marL="285750" indent="-285750">
              <a:buFontTx/>
              <a:buChar char="-"/>
            </a:pPr>
            <a:r>
              <a:rPr lang="en-US" sz="2300" dirty="0" err="1">
                <a:latin typeface="Times New Roman" panose="02020603050405020304" pitchFamily="18" charset="0"/>
                <a:cs typeface="Times New Roman" panose="02020603050405020304" pitchFamily="18" charset="0"/>
              </a:rPr>
              <a:t>Cú</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pháp</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khai</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báo</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biến</a:t>
            </a:r>
            <a:r>
              <a:rPr lang="en-US" sz="2300" dirty="0">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a:t>
            </a:r>
            <a:r>
              <a:rPr lang="en-US" sz="2300" dirty="0">
                <a:solidFill>
                  <a:schemeClr val="bg2">
                    <a:lumMod val="25000"/>
                  </a:schemeClr>
                </a:solidFill>
                <a:latin typeface="Times New Roman" panose="02020603050405020304" pitchFamily="18" charset="0"/>
                <a:cs typeface="Times New Roman" panose="02020603050405020304" pitchFamily="18" charset="0"/>
              </a:rPr>
              <a:t> = (</a:t>
            </a:r>
            <a:r>
              <a:rPr lang="en-US" sz="2300" dirty="0" err="1">
                <a:solidFill>
                  <a:schemeClr val="bg2">
                    <a:lumMod val="25000"/>
                  </a:schemeClr>
                </a:solidFill>
                <a:latin typeface="Times New Roman" panose="02020603050405020304" pitchFamily="18" charset="0"/>
                <a:cs typeface="Times New Roman" panose="02020603050405020304" pitchFamily="18" charset="0"/>
              </a:rPr>
              <a:t>giá</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trị</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của</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biến</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Hoặc</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a:t>
            </a:r>
            <a:r>
              <a:rPr lang="en-US" sz="2300" dirty="0">
                <a:solidFill>
                  <a:schemeClr val="bg2">
                    <a:lumMod val="25000"/>
                  </a:schemeClr>
                </a:solidFill>
                <a:latin typeface="Times New Roman" panose="02020603050405020304" pitchFamily="18" charset="0"/>
                <a:cs typeface="Times New Roman" panose="02020603050405020304" pitchFamily="18" charset="0"/>
              </a:rPr>
              <a:t> = </a:t>
            </a:r>
            <a:r>
              <a:rPr lang="en-US" sz="2300" dirty="0" err="1">
                <a:solidFill>
                  <a:schemeClr val="bg2">
                    <a:lumMod val="25000"/>
                  </a:schemeClr>
                </a:solidFill>
                <a:latin typeface="Times New Roman" panose="02020603050405020304" pitchFamily="18" charset="0"/>
                <a:cs typeface="Times New Roman" panose="02020603050405020304" pitchFamily="18" charset="0"/>
              </a:rPr>
              <a:t>tênBiếnKhác</a:t>
            </a:r>
            <a:r>
              <a:rPr lang="en-US" sz="2300" dirty="0">
                <a:solidFill>
                  <a:schemeClr val="bg2">
                    <a:lumMod val="25000"/>
                  </a:schemeClr>
                </a:solidFill>
                <a:latin typeface="Times New Roman" panose="02020603050405020304" pitchFamily="18" charset="0"/>
                <a:cs typeface="Times New Roman" panose="02020603050405020304" pitchFamily="18" charset="0"/>
              </a:rPr>
              <a:t>(</a:t>
            </a:r>
            <a:r>
              <a:rPr lang="en-US" sz="2300" dirty="0" err="1">
                <a:solidFill>
                  <a:schemeClr val="bg2">
                    <a:lumMod val="25000"/>
                  </a:schemeClr>
                </a:solidFill>
                <a:latin typeface="Times New Roman" panose="02020603050405020304" pitchFamily="18" charset="0"/>
                <a:cs typeface="Times New Roman" panose="02020603050405020304" pitchFamily="18" charset="0"/>
              </a:rPr>
              <a:t>Chỉ</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khi</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cùng</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kiểu</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dữ</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liệu</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Hoặc</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KiểuDữLiệu</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a:solidFill>
                  <a:schemeClr val="bg2">
                    <a:lumMod val="25000"/>
                  </a:schemeClr>
                </a:solidFill>
                <a:latin typeface="Times New Roman" panose="02020603050405020304" pitchFamily="18" charset="0"/>
                <a:cs typeface="Times New Roman" panose="02020603050405020304" pitchFamily="18" charset="0"/>
              </a:rPr>
              <a:t>tênBiến1, tênBiến2, tênBiến3,…(</a:t>
            </a:r>
            <a:r>
              <a:rPr lang="en-US" sz="2300" dirty="0" err="1">
                <a:solidFill>
                  <a:schemeClr val="bg2">
                    <a:lumMod val="25000"/>
                  </a:schemeClr>
                </a:solidFill>
                <a:latin typeface="Times New Roman" panose="02020603050405020304" pitchFamily="18" charset="0"/>
                <a:cs typeface="Times New Roman" panose="02020603050405020304" pitchFamily="18" charset="0"/>
              </a:rPr>
              <a:t>chỉ</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khi</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cùng</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kiểu</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dữ</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liệu</a:t>
            </a:r>
            <a:r>
              <a:rPr lang="en-US" sz="2300" dirty="0">
                <a:solidFill>
                  <a:schemeClr val="bg2">
                    <a:lumMod val="25000"/>
                  </a:schemeClr>
                </a:solidFill>
                <a:latin typeface="Times New Roman" panose="02020603050405020304" pitchFamily="18" charset="0"/>
                <a:cs typeface="Times New Roman" panose="02020603050405020304" pitchFamily="18" charset="0"/>
              </a:rPr>
              <a:t>).</a:t>
            </a:r>
          </a:p>
          <a:p>
            <a:pPr marL="971550" lvl="2" indent="-285750">
              <a:buFontTx/>
              <a:buChar char="-"/>
            </a:pPr>
            <a:r>
              <a:rPr lang="en-US" sz="2300" dirty="0">
                <a:solidFill>
                  <a:schemeClr val="bg2">
                    <a:lumMod val="25000"/>
                  </a:schemeClr>
                </a:solidFill>
                <a:latin typeface="Times New Roman" panose="02020603050405020304" pitchFamily="18" charset="0"/>
                <a:cs typeface="Times New Roman" panose="02020603050405020304" pitchFamily="18" charset="0"/>
              </a:rPr>
              <a:t>&lt;</a:t>
            </a:r>
            <a:r>
              <a:rPr lang="en-US" sz="2300" dirty="0" err="1">
                <a:solidFill>
                  <a:schemeClr val="bg2">
                    <a:lumMod val="25000"/>
                  </a:schemeClr>
                </a:solidFill>
                <a:latin typeface="Times New Roman" panose="02020603050405020304" pitchFamily="18" charset="0"/>
                <a:cs typeface="Times New Roman" panose="02020603050405020304" pitchFamily="18" charset="0"/>
              </a:rPr>
              <a:t>Ví</a:t>
            </a:r>
            <a:r>
              <a:rPr lang="en-US" sz="2300" dirty="0">
                <a:solidFill>
                  <a:schemeClr val="bg2">
                    <a:lumMod val="25000"/>
                  </a:schemeClr>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dụ</a:t>
            </a:r>
            <a:r>
              <a:rPr lang="en-US" sz="2300" dirty="0">
                <a:solidFill>
                  <a:schemeClr val="bg2">
                    <a:lumMod val="25000"/>
                  </a:schemeClr>
                </a:solidFill>
                <a:latin typeface="Times New Roman" panose="02020603050405020304" pitchFamily="18" charset="0"/>
                <a:cs typeface="Times New Roman" panose="02020603050405020304" pitchFamily="18" charset="0"/>
              </a:rPr>
              <a:t>&gt;    </a:t>
            </a:r>
            <a:r>
              <a:rPr lang="en-US" sz="2300" dirty="0" err="1">
                <a:solidFill>
                  <a:srgbClr val="FF0000"/>
                </a:solidFill>
                <a:latin typeface="Times New Roman" panose="02020603050405020304" pitchFamily="18" charset="0"/>
                <a:cs typeface="Times New Roman" panose="02020603050405020304" pitchFamily="18" charset="0"/>
              </a:rPr>
              <a:t>int</a:t>
            </a:r>
            <a:r>
              <a:rPr lang="en-US" sz="2300" dirty="0">
                <a:solidFill>
                  <a:srgbClr val="FF0000"/>
                </a:solidFill>
                <a:latin typeface="Times New Roman" panose="02020603050405020304" pitchFamily="18" charset="0"/>
                <a:cs typeface="Times New Roman" panose="02020603050405020304" pitchFamily="18" charset="0"/>
              </a:rPr>
              <a:t> </a:t>
            </a:r>
            <a:r>
              <a:rPr lang="en-US" sz="2300" dirty="0" err="1">
                <a:solidFill>
                  <a:schemeClr val="bg2">
                    <a:lumMod val="25000"/>
                  </a:schemeClr>
                </a:solidFill>
                <a:latin typeface="Times New Roman" panose="02020603050405020304" pitchFamily="18" charset="0"/>
                <a:cs typeface="Times New Roman" panose="02020603050405020304" pitchFamily="18" charset="0"/>
              </a:rPr>
              <a:t>kieuSoNguyen</a:t>
            </a:r>
            <a:r>
              <a:rPr lang="en-US" sz="2300" dirty="0">
                <a:solidFill>
                  <a:schemeClr val="bg2">
                    <a:lumMod val="25000"/>
                  </a:schemeClr>
                </a:solidFill>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27784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527090" y="1258774"/>
            <a:ext cx="8712598" cy="852875"/>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682513" y="118705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770951" y="1422812"/>
            <a:ext cx="6148480"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Tổng Quan Về Biến</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4FC97804-46C2-471B-8AAE-511932489E44}"/>
              </a:ext>
            </a:extLst>
          </p:cNvPr>
          <p:cNvSpPr txBox="1"/>
          <p:nvPr/>
        </p:nvSpPr>
        <p:spPr>
          <a:xfrm>
            <a:off x="1363327" y="2201882"/>
            <a:ext cx="8999873"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Quy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tắc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Chỉ được </a:t>
            </a:r>
            <a:r>
              <a:rPr lang="vi-VN" sz="2800" b="0" i="0" dirty="0">
                <a:solidFill>
                  <a:srgbClr val="C00000"/>
                </a:solidFill>
                <a:effectLst/>
                <a:latin typeface="Times New Roman" panose="02020603050405020304" pitchFamily="18" charset="0"/>
                <a:cs typeface="Times New Roman" panose="02020603050405020304" pitchFamily="18" charset="0"/>
              </a:rPr>
              <a:t>bắt đầu bằng một ký tự(chữ)</a:t>
            </a:r>
            <a:r>
              <a:rPr lang="vi-VN" sz="2800" b="0" i="0" dirty="0">
                <a:solidFill>
                  <a:srgbClr val="333333"/>
                </a:solidFill>
                <a:effectLst/>
                <a:latin typeface="Times New Roman" panose="02020603050405020304" pitchFamily="18" charset="0"/>
                <a:cs typeface="Times New Roman" panose="02020603050405020304" pitchFamily="18" charset="0"/>
              </a:rPr>
              <a:t>, hoặc một dấu gạch dưới(_), hoặc một ký tự dollar($)</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Tên biến </a:t>
            </a:r>
            <a:r>
              <a:rPr lang="vi-VN" sz="2800" b="0" i="0" dirty="0">
                <a:solidFill>
                  <a:srgbClr val="C00000"/>
                </a:solidFill>
                <a:effectLst/>
                <a:latin typeface="Times New Roman" panose="02020603050405020304" pitchFamily="18" charset="0"/>
                <a:cs typeface="Times New Roman" panose="02020603050405020304" pitchFamily="18" charset="0"/>
              </a:rPr>
              <a:t>KHÔNG</a:t>
            </a:r>
            <a:r>
              <a:rPr lang="vi-VN"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C00000"/>
                </a:solidFill>
                <a:effectLst/>
                <a:latin typeface="Times New Roman" panose="02020603050405020304" pitchFamily="18" charset="0"/>
                <a:cs typeface="Times New Roman" panose="02020603050405020304" pitchFamily="18" charset="0"/>
              </a:rPr>
              <a:t>được chứa khoảng trắng</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Bắt đầu từ ký tự thứ hai, có thể dùng ký tự(chữ), dấu gạch </a:t>
            </a: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dưới(_), hoặc ký tự dollar($)</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C00000"/>
                </a:solidFill>
                <a:effectLst/>
                <a:latin typeface="Times New Roman" panose="02020603050405020304" pitchFamily="18" charset="0"/>
                <a:cs typeface="Times New Roman" panose="02020603050405020304" pitchFamily="18" charset="0"/>
              </a:rPr>
              <a:t>KHÔNG</a:t>
            </a:r>
            <a:r>
              <a:rPr lang="vi-VN" sz="2800" b="0" i="0" dirty="0">
                <a:solidFill>
                  <a:srgbClr val="333333"/>
                </a:solidFill>
                <a:effectLst/>
                <a:latin typeface="Times New Roman" panose="02020603050405020304" pitchFamily="18" charset="0"/>
                <a:cs typeface="Times New Roman" panose="02020603050405020304" pitchFamily="18" charset="0"/>
              </a:rPr>
              <a:t> được trùng với các từ khóa</a:t>
            </a:r>
          </a:p>
          <a:p>
            <a:pPr lvl="1" algn="just">
              <a:buFont typeface="Arial" panose="020B0604020202020204" pitchFamily="34" charset="0"/>
              <a:buChar char="•"/>
            </a:pPr>
            <a:r>
              <a:rPr lang="en-US" sz="2800" b="0" i="0" dirty="0">
                <a:solidFill>
                  <a:srgbClr val="333333"/>
                </a:solidFill>
                <a:effectLst/>
                <a:latin typeface="Times New Roman" panose="02020603050405020304" pitchFamily="18" charset="0"/>
                <a:cs typeface="Times New Roman" panose="02020603050405020304" pitchFamily="18" charset="0"/>
              </a:rPr>
              <a:t> </a:t>
            </a:r>
            <a:r>
              <a:rPr lang="vi-VN" sz="2800" b="0" i="0" dirty="0">
                <a:solidFill>
                  <a:srgbClr val="333333"/>
                </a:solidFill>
                <a:effectLst/>
                <a:latin typeface="Times New Roman" panose="02020603050405020304" pitchFamily="18" charset="0"/>
                <a:cs typeface="Times New Roman" panose="02020603050405020304" pitchFamily="18" charset="0"/>
              </a:rPr>
              <a:t>Có </a:t>
            </a:r>
            <a:r>
              <a:rPr lang="vi-VN" sz="2800" b="0" i="0" dirty="0">
                <a:solidFill>
                  <a:srgbClr val="C00000"/>
                </a:solidFill>
                <a:effectLst/>
                <a:latin typeface="Times New Roman" panose="02020603050405020304" pitchFamily="18" charset="0"/>
                <a:cs typeface="Times New Roman" panose="02020603050405020304" pitchFamily="18" charset="0"/>
              </a:rPr>
              <a:t>phân biệt chữ hoa và chữ thường</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42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193402" y="958161"/>
            <a:ext cx="8712598" cy="866951"/>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06096" y="87630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2" y="1122199"/>
            <a:ext cx="6899055"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Kiểu Dữ Liệu C</a:t>
            </a:r>
            <a:r>
              <a:rPr lang="vi-VN"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ơ</a:t>
            </a: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Bản Trong Java</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026" name="Picture 2" descr="Kiểu dữ liệu Java - Tìm hiểu 8 kiểu dữ liệu ban đầu trong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047" y="2374268"/>
            <a:ext cx="7156254" cy="315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81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pSp>
        <p:nvGrpSpPr>
          <p:cNvPr id="75" name="Google Shape;75;p2"/>
          <p:cNvGrpSpPr/>
          <p:nvPr/>
        </p:nvGrpSpPr>
        <p:grpSpPr>
          <a:xfrm>
            <a:off x="358627" y="2689935"/>
            <a:ext cx="1930140" cy="1756753"/>
            <a:chOff x="2553093" y="952901"/>
            <a:chExt cx="2096908" cy="1866900"/>
          </a:xfrm>
        </p:grpSpPr>
        <p:sp>
          <p:nvSpPr>
            <p:cNvPr id="76" name="Google Shape;76;p2"/>
            <p:cNvSpPr/>
            <p:nvPr/>
          </p:nvSpPr>
          <p:spPr>
            <a:xfrm>
              <a:off x="2553093" y="952901"/>
              <a:ext cx="1866900" cy="1866900"/>
            </a:xfrm>
            <a:prstGeom prst="ellipse">
              <a:avLst/>
            </a:prstGeom>
            <a:gradFill>
              <a:gsLst>
                <a:gs pos="0">
                  <a:srgbClr val="F5F5F5"/>
                </a:gs>
                <a:gs pos="100000">
                  <a:srgbClr val="D8D8D8"/>
                </a:gs>
              </a:gsLst>
              <a:lin ang="2700000" scaled="0"/>
            </a:gradFill>
            <a:ln w="2222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rgbClr val="FFFFFF"/>
                </a:solidFill>
                <a:latin typeface="Arial"/>
                <a:ea typeface="Arial"/>
                <a:cs typeface="Arial"/>
                <a:sym typeface="Arial"/>
              </a:endParaRPr>
            </a:p>
          </p:txBody>
        </p:sp>
        <p:sp>
          <p:nvSpPr>
            <p:cNvPr id="77" name="Google Shape;77;p2"/>
            <p:cNvSpPr/>
            <p:nvPr/>
          </p:nvSpPr>
          <p:spPr>
            <a:xfrm>
              <a:off x="3008704" y="1150504"/>
              <a:ext cx="1429346" cy="1429345"/>
            </a:xfrm>
            <a:prstGeom prst="ellipse">
              <a:avLst/>
            </a:prstGeom>
            <a:solidFill>
              <a:srgbClr val="F2F2F2"/>
            </a:solidFill>
            <a:ln w="222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rgbClr val="FFFFFF"/>
                </a:solidFill>
                <a:latin typeface="Arial"/>
                <a:ea typeface="Arial"/>
                <a:cs typeface="Arial"/>
                <a:sym typeface="Arial"/>
              </a:endParaRPr>
            </a:p>
          </p:txBody>
        </p:sp>
        <p:sp>
          <p:nvSpPr>
            <p:cNvPr id="78" name="Google Shape;78;p2"/>
            <p:cNvSpPr txBox="1"/>
            <p:nvPr/>
          </p:nvSpPr>
          <p:spPr>
            <a:xfrm>
              <a:off x="2783718" y="1324275"/>
              <a:ext cx="1866283" cy="12724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rgbClr val="663A77"/>
                  </a:solidFill>
                  <a:latin typeface="Times New Roman"/>
                  <a:ea typeface="Times New Roman"/>
                  <a:cs typeface="Times New Roman"/>
                  <a:sym typeface="Times New Roman"/>
                </a:rPr>
                <a:t>NỘI DUNG</a:t>
              </a:r>
              <a:endParaRPr sz="2800" b="1" i="0" u="none" strike="noStrike" cap="none">
                <a:solidFill>
                  <a:srgbClr val="663A77"/>
                </a:solidFill>
                <a:latin typeface="Times New Roman"/>
                <a:ea typeface="Times New Roman"/>
                <a:cs typeface="Times New Roman"/>
                <a:sym typeface="Times New Roman"/>
              </a:endParaRPr>
            </a:p>
          </p:txBody>
        </p:sp>
      </p:grpSp>
      <p:grpSp>
        <p:nvGrpSpPr>
          <p:cNvPr id="79" name="Google Shape;79;p2"/>
          <p:cNvGrpSpPr/>
          <p:nvPr/>
        </p:nvGrpSpPr>
        <p:grpSpPr>
          <a:xfrm>
            <a:off x="2139124" y="1571215"/>
            <a:ext cx="805150" cy="718592"/>
            <a:chOff x="3262497" y="1084626"/>
            <a:chExt cx="1126854" cy="958123"/>
          </a:xfrm>
        </p:grpSpPr>
        <p:grpSp>
          <p:nvGrpSpPr>
            <p:cNvPr id="80" name="Google Shape;80;p2"/>
            <p:cNvGrpSpPr/>
            <p:nvPr/>
          </p:nvGrpSpPr>
          <p:grpSpPr>
            <a:xfrm>
              <a:off x="3262497" y="1084626"/>
              <a:ext cx="1126854" cy="958123"/>
              <a:chOff x="2892834" y="1141776"/>
              <a:chExt cx="1126854" cy="958123"/>
            </a:xfrm>
          </p:grpSpPr>
          <p:sp>
            <p:nvSpPr>
              <p:cNvPr id="81" name="Google Shape;81;p2"/>
              <p:cNvSpPr/>
              <p:nvPr/>
            </p:nvSpPr>
            <p:spPr>
              <a:xfrm>
                <a:off x="2943363" y="1141776"/>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82" name="Google Shape;82;p2"/>
              <p:cNvSpPr/>
              <p:nvPr/>
            </p:nvSpPr>
            <p:spPr>
              <a:xfrm>
                <a:off x="2892834" y="1178024"/>
                <a:ext cx="1063215" cy="901028"/>
              </a:xfrm>
              <a:prstGeom prst="roundRect">
                <a:avLst>
                  <a:gd name="adj" fmla="val 13889"/>
                </a:avLst>
              </a:prstGeom>
              <a:solidFill>
                <a:srgbClr val="FFB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83" name="Google Shape;83;p2"/>
            <p:cNvSpPr txBox="1"/>
            <p:nvPr/>
          </p:nvSpPr>
          <p:spPr>
            <a:xfrm>
              <a:off x="3266480" y="1209433"/>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01</a:t>
              </a:r>
              <a:endParaRPr sz="2800" b="0" i="0" u="none" strike="noStrike" cap="none">
                <a:solidFill>
                  <a:schemeClr val="lt1"/>
                </a:solidFill>
                <a:latin typeface="Impact"/>
                <a:ea typeface="Impact"/>
                <a:cs typeface="Impact"/>
                <a:sym typeface="Impact"/>
              </a:endParaRPr>
            </a:p>
          </p:txBody>
        </p:sp>
      </p:grpSp>
      <p:grpSp>
        <p:nvGrpSpPr>
          <p:cNvPr id="84" name="Google Shape;84;p2"/>
          <p:cNvGrpSpPr/>
          <p:nvPr/>
        </p:nvGrpSpPr>
        <p:grpSpPr>
          <a:xfrm>
            <a:off x="2143179" y="2408314"/>
            <a:ext cx="801094" cy="803410"/>
            <a:chOff x="3142025" y="2335585"/>
            <a:chExt cx="1161462" cy="966191"/>
          </a:xfrm>
        </p:grpSpPr>
        <p:grpSp>
          <p:nvGrpSpPr>
            <p:cNvPr id="85" name="Google Shape;85;p2"/>
            <p:cNvGrpSpPr/>
            <p:nvPr/>
          </p:nvGrpSpPr>
          <p:grpSpPr>
            <a:xfrm>
              <a:off x="3155526" y="2335585"/>
              <a:ext cx="1147961" cy="966191"/>
              <a:chOff x="2785863" y="1141409"/>
              <a:chExt cx="1147961" cy="966191"/>
            </a:xfrm>
          </p:grpSpPr>
          <p:sp>
            <p:nvSpPr>
              <p:cNvPr id="86" name="Google Shape;86;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87" name="Google Shape;87;p2"/>
              <p:cNvSpPr/>
              <p:nvPr/>
            </p:nvSpPr>
            <p:spPr>
              <a:xfrm>
                <a:off x="2785863" y="1141409"/>
                <a:ext cx="1063215" cy="901028"/>
              </a:xfrm>
              <a:prstGeom prst="roundRect">
                <a:avLst>
                  <a:gd name="adj" fmla="val 13889"/>
                </a:avLst>
              </a:prstGeom>
              <a:solidFill>
                <a:srgbClr val="01AC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88" name="Google Shape;88;p2"/>
            <p:cNvSpPr txBox="1"/>
            <p:nvPr/>
          </p:nvSpPr>
          <p:spPr>
            <a:xfrm>
              <a:off x="3142025" y="2450258"/>
              <a:ext cx="1088129" cy="6292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02</a:t>
              </a:r>
              <a:endParaRPr sz="2800" b="0" i="0" u="none" strike="noStrike" cap="none">
                <a:solidFill>
                  <a:schemeClr val="lt1"/>
                </a:solidFill>
                <a:latin typeface="Impact"/>
                <a:ea typeface="Impact"/>
                <a:cs typeface="Impact"/>
                <a:sym typeface="Impact"/>
              </a:endParaRPr>
            </a:p>
          </p:txBody>
        </p:sp>
      </p:grpSp>
      <p:grpSp>
        <p:nvGrpSpPr>
          <p:cNvPr id="89" name="Google Shape;89;p2"/>
          <p:cNvGrpSpPr/>
          <p:nvPr/>
        </p:nvGrpSpPr>
        <p:grpSpPr>
          <a:xfrm>
            <a:off x="2116678" y="3258986"/>
            <a:ext cx="787200" cy="718592"/>
            <a:chOff x="3227162" y="3591385"/>
            <a:chExt cx="1089578" cy="958123"/>
          </a:xfrm>
        </p:grpSpPr>
        <p:grpSp>
          <p:nvGrpSpPr>
            <p:cNvPr id="90" name="Google Shape;90;p2"/>
            <p:cNvGrpSpPr/>
            <p:nvPr/>
          </p:nvGrpSpPr>
          <p:grpSpPr>
            <a:xfrm>
              <a:off x="3227162" y="3591385"/>
              <a:ext cx="1089578" cy="958123"/>
              <a:chOff x="2857499" y="1149477"/>
              <a:chExt cx="1089578" cy="958123"/>
            </a:xfrm>
          </p:grpSpPr>
          <p:sp>
            <p:nvSpPr>
              <p:cNvPr id="91" name="Google Shape;91;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92" name="Google Shape;92;p2"/>
              <p:cNvSpPr/>
              <p:nvPr/>
            </p:nvSpPr>
            <p:spPr>
              <a:xfrm>
                <a:off x="2883862" y="1159582"/>
                <a:ext cx="1063215" cy="901028"/>
              </a:xfrm>
              <a:prstGeom prst="roundRect">
                <a:avLst>
                  <a:gd name="adj" fmla="val 13889"/>
                </a:avLst>
              </a:prstGeom>
              <a:solidFill>
                <a:srgbClr val="E870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93" name="Google Shape;93;p2"/>
            <p:cNvSpPr txBox="1"/>
            <p:nvPr/>
          </p:nvSpPr>
          <p:spPr>
            <a:xfrm>
              <a:off x="3250771" y="3701112"/>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03</a:t>
              </a:r>
              <a:endParaRPr sz="2800" b="0" i="0" u="none" strike="noStrike" cap="none">
                <a:solidFill>
                  <a:schemeClr val="lt1"/>
                </a:solidFill>
                <a:latin typeface="Impact"/>
                <a:ea typeface="Impact"/>
                <a:cs typeface="Impact"/>
                <a:sym typeface="Impact"/>
              </a:endParaRPr>
            </a:p>
          </p:txBody>
        </p:sp>
      </p:grpSp>
      <p:grpSp>
        <p:nvGrpSpPr>
          <p:cNvPr id="99" name="Google Shape;99;p2"/>
          <p:cNvGrpSpPr/>
          <p:nvPr/>
        </p:nvGrpSpPr>
        <p:grpSpPr>
          <a:xfrm>
            <a:off x="3315327" y="1598401"/>
            <a:ext cx="6428734" cy="675771"/>
            <a:chOff x="4555084" y="1092328"/>
            <a:chExt cx="4697323" cy="1150809"/>
          </a:xfrm>
        </p:grpSpPr>
        <p:pic>
          <p:nvPicPr>
            <p:cNvPr id="100" name="Google Shape;100;p2"/>
            <p:cNvPicPr preferRelativeResize="0"/>
            <p:nvPr/>
          </p:nvPicPr>
          <p:blipFill rotWithShape="1">
            <a:blip r:embed="rId3">
              <a:alphaModFix/>
            </a:blip>
            <a:srcRect t="76775"/>
            <a:stretch/>
          </p:blipFill>
          <p:spPr>
            <a:xfrm>
              <a:off x="4926460" y="2041830"/>
              <a:ext cx="3646270" cy="201307"/>
            </a:xfrm>
            <a:prstGeom prst="rect">
              <a:avLst/>
            </a:prstGeom>
            <a:noFill/>
            <a:ln>
              <a:noFill/>
            </a:ln>
          </p:spPr>
        </p:pic>
        <p:grpSp>
          <p:nvGrpSpPr>
            <p:cNvPr id="101" name="Google Shape;101;p2"/>
            <p:cNvGrpSpPr/>
            <p:nvPr/>
          </p:nvGrpSpPr>
          <p:grpSpPr>
            <a:xfrm>
              <a:off x="4555084" y="1092328"/>
              <a:ext cx="4697323" cy="974451"/>
              <a:chOff x="4555084" y="1092328"/>
              <a:chExt cx="4697323" cy="974451"/>
            </a:xfrm>
          </p:grpSpPr>
          <p:pic>
            <p:nvPicPr>
              <p:cNvPr id="102" name="Google Shape;102;p2"/>
              <p:cNvPicPr preferRelativeResize="0"/>
              <p:nvPr/>
            </p:nvPicPr>
            <p:blipFill rotWithShape="1">
              <a:blip r:embed="rId3">
                <a:alphaModFix/>
              </a:blip>
              <a:srcRect t="76775"/>
              <a:stretch/>
            </p:blipFill>
            <p:spPr>
              <a:xfrm rot="-5400000">
                <a:off x="8600149" y="1414521"/>
                <a:ext cx="958122" cy="346394"/>
              </a:xfrm>
              <a:prstGeom prst="rect">
                <a:avLst/>
              </a:prstGeom>
              <a:noFill/>
              <a:ln>
                <a:noFill/>
              </a:ln>
            </p:spPr>
          </p:pic>
          <p:sp>
            <p:nvSpPr>
              <p:cNvPr id="103" name="Google Shape;103;p2"/>
              <p:cNvSpPr/>
              <p:nvPr/>
            </p:nvSpPr>
            <p:spPr>
              <a:xfrm>
                <a:off x="4555084" y="1092328"/>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04" name="Google Shape;104;p2"/>
          <p:cNvGrpSpPr/>
          <p:nvPr/>
        </p:nvGrpSpPr>
        <p:grpSpPr>
          <a:xfrm>
            <a:off x="3224702" y="2413585"/>
            <a:ext cx="6523831" cy="735609"/>
            <a:chOff x="4555084" y="2343654"/>
            <a:chExt cx="4697324" cy="1145415"/>
          </a:xfrm>
        </p:grpSpPr>
        <p:pic>
          <p:nvPicPr>
            <p:cNvPr id="105" name="Google Shape;105;p2"/>
            <p:cNvPicPr preferRelativeResize="0"/>
            <p:nvPr/>
          </p:nvPicPr>
          <p:blipFill rotWithShape="1">
            <a:blip r:embed="rId3">
              <a:alphaModFix/>
            </a:blip>
            <a:srcRect t="76775"/>
            <a:stretch/>
          </p:blipFill>
          <p:spPr>
            <a:xfrm>
              <a:off x="4926460" y="3287762"/>
              <a:ext cx="3646270" cy="201307"/>
            </a:xfrm>
            <a:prstGeom prst="rect">
              <a:avLst/>
            </a:prstGeom>
            <a:noFill/>
            <a:ln>
              <a:noFill/>
            </a:ln>
          </p:spPr>
        </p:pic>
        <p:grpSp>
          <p:nvGrpSpPr>
            <p:cNvPr id="106" name="Google Shape;106;p2"/>
            <p:cNvGrpSpPr/>
            <p:nvPr/>
          </p:nvGrpSpPr>
          <p:grpSpPr>
            <a:xfrm>
              <a:off x="4555084" y="2343654"/>
              <a:ext cx="4697324" cy="974451"/>
              <a:chOff x="4555084" y="2343654"/>
              <a:chExt cx="4697324" cy="974451"/>
            </a:xfrm>
          </p:grpSpPr>
          <p:pic>
            <p:nvPicPr>
              <p:cNvPr id="107" name="Google Shape;107;p2"/>
              <p:cNvPicPr preferRelativeResize="0"/>
              <p:nvPr/>
            </p:nvPicPr>
            <p:blipFill rotWithShape="1">
              <a:blip r:embed="rId3">
                <a:alphaModFix/>
              </a:blip>
              <a:srcRect t="76775"/>
              <a:stretch/>
            </p:blipFill>
            <p:spPr>
              <a:xfrm rot="-5400000">
                <a:off x="8600150" y="2665847"/>
                <a:ext cx="958122" cy="346394"/>
              </a:xfrm>
              <a:prstGeom prst="rect">
                <a:avLst/>
              </a:prstGeom>
              <a:noFill/>
              <a:ln>
                <a:noFill/>
              </a:ln>
            </p:spPr>
          </p:pic>
          <p:sp>
            <p:nvSpPr>
              <p:cNvPr id="108" name="Google Shape;108;p2"/>
              <p:cNvSpPr/>
              <p:nvPr/>
            </p:nvSpPr>
            <p:spPr>
              <a:xfrm>
                <a:off x="4555084" y="2343654"/>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09" name="Google Shape;109;p2"/>
          <p:cNvGrpSpPr/>
          <p:nvPr/>
        </p:nvGrpSpPr>
        <p:grpSpPr>
          <a:xfrm>
            <a:off x="3227203" y="3260108"/>
            <a:ext cx="6521206" cy="682227"/>
            <a:chOff x="4555084" y="3594980"/>
            <a:chExt cx="4697325" cy="1150703"/>
          </a:xfrm>
        </p:grpSpPr>
        <p:pic>
          <p:nvPicPr>
            <p:cNvPr id="110" name="Google Shape;110;p2"/>
            <p:cNvPicPr preferRelativeResize="0"/>
            <p:nvPr/>
          </p:nvPicPr>
          <p:blipFill rotWithShape="1">
            <a:blip r:embed="rId3">
              <a:alphaModFix/>
            </a:blip>
            <a:srcRect t="76775"/>
            <a:stretch/>
          </p:blipFill>
          <p:spPr>
            <a:xfrm>
              <a:off x="4926460" y="4544376"/>
              <a:ext cx="3646270" cy="201307"/>
            </a:xfrm>
            <a:prstGeom prst="rect">
              <a:avLst/>
            </a:prstGeom>
            <a:noFill/>
            <a:ln>
              <a:noFill/>
            </a:ln>
          </p:spPr>
        </p:pic>
        <p:grpSp>
          <p:nvGrpSpPr>
            <p:cNvPr id="111" name="Google Shape;111;p2"/>
            <p:cNvGrpSpPr/>
            <p:nvPr/>
          </p:nvGrpSpPr>
          <p:grpSpPr>
            <a:xfrm>
              <a:off x="4555084" y="3594980"/>
              <a:ext cx="4697325" cy="974450"/>
              <a:chOff x="4555084" y="3594980"/>
              <a:chExt cx="4697325" cy="974450"/>
            </a:xfrm>
          </p:grpSpPr>
          <p:pic>
            <p:nvPicPr>
              <p:cNvPr id="112" name="Google Shape;112;p2"/>
              <p:cNvPicPr preferRelativeResize="0"/>
              <p:nvPr/>
            </p:nvPicPr>
            <p:blipFill rotWithShape="1">
              <a:blip r:embed="rId3">
                <a:alphaModFix/>
              </a:blip>
              <a:srcRect t="76775"/>
              <a:stretch/>
            </p:blipFill>
            <p:spPr>
              <a:xfrm rot="-5400000">
                <a:off x="8600151" y="3917172"/>
                <a:ext cx="958122" cy="346394"/>
              </a:xfrm>
              <a:prstGeom prst="rect">
                <a:avLst/>
              </a:prstGeom>
              <a:noFill/>
              <a:ln>
                <a:noFill/>
              </a:ln>
            </p:spPr>
          </p:pic>
          <p:sp>
            <p:nvSpPr>
              <p:cNvPr id="113" name="Google Shape;113;p2"/>
              <p:cNvSpPr/>
              <p:nvPr/>
            </p:nvSpPr>
            <p:spPr>
              <a:xfrm>
                <a:off x="4555084" y="3594980"/>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14" name="Google Shape;114;p2"/>
          <p:cNvGrpSpPr/>
          <p:nvPr/>
        </p:nvGrpSpPr>
        <p:grpSpPr>
          <a:xfrm>
            <a:off x="3242960" y="4074674"/>
            <a:ext cx="6504673" cy="675771"/>
            <a:chOff x="4555085" y="4807551"/>
            <a:chExt cx="4697323" cy="974449"/>
          </a:xfrm>
        </p:grpSpPr>
        <p:pic>
          <p:nvPicPr>
            <p:cNvPr id="115" name="Google Shape;115;p2"/>
            <p:cNvPicPr preferRelativeResize="0"/>
            <p:nvPr/>
          </p:nvPicPr>
          <p:blipFill rotWithShape="1">
            <a:blip r:embed="rId3">
              <a:alphaModFix/>
            </a:blip>
            <a:srcRect t="76775"/>
            <a:stretch/>
          </p:blipFill>
          <p:spPr>
            <a:xfrm>
              <a:off x="4873327" y="5580404"/>
              <a:ext cx="3646270" cy="201307"/>
            </a:xfrm>
            <a:prstGeom prst="rect">
              <a:avLst/>
            </a:prstGeom>
            <a:noFill/>
            <a:ln>
              <a:noFill/>
            </a:ln>
          </p:spPr>
        </p:pic>
        <p:grpSp>
          <p:nvGrpSpPr>
            <p:cNvPr id="116" name="Google Shape;116;p2"/>
            <p:cNvGrpSpPr/>
            <p:nvPr/>
          </p:nvGrpSpPr>
          <p:grpSpPr>
            <a:xfrm>
              <a:off x="4555085" y="4807551"/>
              <a:ext cx="4697323" cy="974449"/>
              <a:chOff x="4555085" y="4807551"/>
              <a:chExt cx="4697323" cy="974449"/>
            </a:xfrm>
          </p:grpSpPr>
          <p:pic>
            <p:nvPicPr>
              <p:cNvPr id="117" name="Google Shape;117;p2"/>
              <p:cNvPicPr preferRelativeResize="0"/>
              <p:nvPr/>
            </p:nvPicPr>
            <p:blipFill rotWithShape="1">
              <a:blip r:embed="rId3">
                <a:alphaModFix/>
              </a:blip>
              <a:srcRect t="76775"/>
              <a:stretch/>
            </p:blipFill>
            <p:spPr>
              <a:xfrm rot="-5400000">
                <a:off x="8600150" y="5129743"/>
                <a:ext cx="958122" cy="346393"/>
              </a:xfrm>
              <a:prstGeom prst="rect">
                <a:avLst/>
              </a:prstGeom>
              <a:noFill/>
              <a:ln>
                <a:noFill/>
              </a:ln>
            </p:spPr>
          </p:pic>
          <p:sp>
            <p:nvSpPr>
              <p:cNvPr id="118" name="Google Shape;118;p2"/>
              <p:cNvSpPr/>
              <p:nvPr/>
            </p:nvSpPr>
            <p:spPr>
              <a:xfrm>
                <a:off x="4555085" y="4807551"/>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grpSp>
      <p:grpSp>
        <p:nvGrpSpPr>
          <p:cNvPr id="119" name="Google Shape;119;p2"/>
          <p:cNvGrpSpPr/>
          <p:nvPr/>
        </p:nvGrpSpPr>
        <p:grpSpPr>
          <a:xfrm>
            <a:off x="2784174" y="1598401"/>
            <a:ext cx="778013" cy="3199307"/>
            <a:chOff x="3971019" y="796001"/>
            <a:chExt cx="989404" cy="5338506"/>
          </a:xfrm>
        </p:grpSpPr>
        <p:sp>
          <p:nvSpPr>
            <p:cNvPr id="120" name="Google Shape;120;p2"/>
            <p:cNvSpPr/>
            <p:nvPr/>
          </p:nvSpPr>
          <p:spPr>
            <a:xfrm>
              <a:off x="4614031" y="796001"/>
              <a:ext cx="346392" cy="5287413"/>
            </a:xfrm>
            <a:prstGeom prst="rect">
              <a:avLst/>
            </a:prstGeom>
            <a:gradFill>
              <a:gsLst>
                <a:gs pos="0">
                  <a:srgbClr val="000000">
                    <a:alpha val="7843"/>
                  </a:srgbClr>
                </a:gs>
                <a:gs pos="100000">
                  <a:srgbClr val="F2F2F2">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1" name="Google Shape;121;p2"/>
            <p:cNvSpPr/>
            <p:nvPr/>
          </p:nvSpPr>
          <p:spPr>
            <a:xfrm>
              <a:off x="4178614" y="796001"/>
              <a:ext cx="452661" cy="528741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pic>
          <p:nvPicPr>
            <p:cNvPr id="122" name="Google Shape;122;p2"/>
            <p:cNvPicPr preferRelativeResize="0"/>
            <p:nvPr/>
          </p:nvPicPr>
          <p:blipFill rotWithShape="1">
            <a:blip r:embed="rId3">
              <a:alphaModFix/>
            </a:blip>
            <a:srcRect t="76775"/>
            <a:stretch/>
          </p:blipFill>
          <p:spPr>
            <a:xfrm rot="5400000">
              <a:off x="1404452" y="3362569"/>
              <a:ext cx="5338505" cy="205371"/>
            </a:xfrm>
            <a:prstGeom prst="rect">
              <a:avLst/>
            </a:prstGeom>
            <a:noFill/>
            <a:ln>
              <a:noFill/>
            </a:ln>
          </p:spPr>
        </p:pic>
        <p:sp>
          <p:nvSpPr>
            <p:cNvPr id="123" name="Google Shape;123;p2"/>
            <p:cNvSpPr/>
            <p:nvPr/>
          </p:nvSpPr>
          <p:spPr>
            <a:xfrm rot="10800000">
              <a:off x="4614203" y="796001"/>
              <a:ext cx="345594" cy="920797"/>
            </a:xfrm>
            <a:custGeom>
              <a:avLst/>
              <a:gdLst/>
              <a:ahLst/>
              <a:cxnLst/>
              <a:rect l="l" t="t" r="r" b="b"/>
              <a:pathLst>
                <a:path w="10092" h="10000" extrusionOk="0">
                  <a:moveTo>
                    <a:pt x="0" y="8736"/>
                  </a:moveTo>
                  <a:lnTo>
                    <a:pt x="10092" y="0"/>
                  </a:lnTo>
                  <a:lnTo>
                    <a:pt x="10092" y="10000"/>
                  </a:lnTo>
                  <a:lnTo>
                    <a:pt x="92" y="10000"/>
                  </a:lnTo>
                  <a:cubicBezTo>
                    <a:pt x="30" y="8875"/>
                    <a:pt x="62" y="9861"/>
                    <a:pt x="0" y="8736"/>
                  </a:cubicBezTo>
                  <a:close/>
                </a:path>
              </a:pathLst>
            </a:custGeom>
            <a:gradFill>
              <a:gsLst>
                <a:gs pos="0">
                  <a:srgbClr val="000000">
                    <a:alpha val="20784"/>
                  </a:srgbClr>
                </a:gs>
                <a:gs pos="100000">
                  <a:srgbClr val="F2F2F2">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4" name="Google Shape;124;p2"/>
            <p:cNvSpPr/>
            <p:nvPr/>
          </p:nvSpPr>
          <p:spPr>
            <a:xfrm rot="5400000">
              <a:off x="4085362" y="2026910"/>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5" name="Google Shape;125;p2"/>
            <p:cNvSpPr/>
            <p:nvPr/>
          </p:nvSpPr>
          <p:spPr>
            <a:xfrm rot="5400000">
              <a:off x="4085362" y="3275907"/>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6" name="Google Shape;126;p2"/>
            <p:cNvSpPr/>
            <p:nvPr/>
          </p:nvSpPr>
          <p:spPr>
            <a:xfrm rot="5400000">
              <a:off x="4085362" y="4502881"/>
              <a:ext cx="1396262" cy="345868"/>
            </a:xfrm>
            <a:prstGeom prst="trapezoid">
              <a:avLst>
                <a:gd name="adj" fmla="val 173951"/>
              </a:avLst>
            </a:prstGeom>
            <a:gradFill>
              <a:gsLst>
                <a:gs pos="0">
                  <a:srgbClr val="F2F2F2">
                    <a:alpha val="0"/>
                  </a:srgbClr>
                </a:gs>
                <a:gs pos="100000">
                  <a:srgbClr val="000000">
                    <a:alpha val="2078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7" name="Google Shape;127;p2"/>
            <p:cNvSpPr/>
            <p:nvPr/>
          </p:nvSpPr>
          <p:spPr>
            <a:xfrm flipH="1">
              <a:off x="4614203" y="5187950"/>
              <a:ext cx="345594" cy="895464"/>
            </a:xfrm>
            <a:custGeom>
              <a:avLst/>
              <a:gdLst/>
              <a:ahLst/>
              <a:cxnLst/>
              <a:rect l="l" t="t" r="r" b="b"/>
              <a:pathLst>
                <a:path w="10092" h="10000" extrusionOk="0">
                  <a:moveTo>
                    <a:pt x="0" y="8736"/>
                  </a:moveTo>
                  <a:lnTo>
                    <a:pt x="10092" y="0"/>
                  </a:lnTo>
                  <a:lnTo>
                    <a:pt x="10092" y="10000"/>
                  </a:lnTo>
                  <a:lnTo>
                    <a:pt x="92" y="10000"/>
                  </a:lnTo>
                  <a:cubicBezTo>
                    <a:pt x="30" y="8875"/>
                    <a:pt x="62" y="9861"/>
                    <a:pt x="0" y="8736"/>
                  </a:cubicBezTo>
                  <a:close/>
                </a:path>
              </a:pathLst>
            </a:custGeom>
            <a:gradFill>
              <a:gsLst>
                <a:gs pos="0">
                  <a:srgbClr val="000000">
                    <a:alpha val="20784"/>
                  </a:srgbClr>
                </a:gs>
                <a:gs pos="100000">
                  <a:srgbClr val="F2F2F2">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28" name="Google Shape;128;p2"/>
          <p:cNvSpPr txBox="1"/>
          <p:nvPr/>
        </p:nvSpPr>
        <p:spPr>
          <a:xfrm>
            <a:off x="3315326" y="1672543"/>
            <a:ext cx="530374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rgbClr val="FFC000"/>
                </a:solidFill>
                <a:latin typeface="Times New Roman"/>
                <a:ea typeface="Times New Roman"/>
                <a:cs typeface="Times New Roman"/>
                <a:sym typeface="Times New Roman"/>
              </a:rPr>
              <a:t> Giới Thiệu Ngôn Ngữ Java</a:t>
            </a:r>
            <a:endParaRPr sz="2800" b="1">
              <a:solidFill>
                <a:srgbClr val="FFC000"/>
              </a:solidFill>
              <a:latin typeface="Times New Roman"/>
              <a:ea typeface="Times New Roman"/>
              <a:cs typeface="Times New Roman"/>
              <a:sym typeface="Times New Roman"/>
            </a:endParaRPr>
          </a:p>
        </p:txBody>
      </p:sp>
      <p:sp>
        <p:nvSpPr>
          <p:cNvPr id="129" name="Google Shape;129;p2"/>
          <p:cNvSpPr/>
          <p:nvPr/>
        </p:nvSpPr>
        <p:spPr>
          <a:xfrm>
            <a:off x="3321731" y="2471629"/>
            <a:ext cx="541351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1ACBE"/>
                </a:solidFill>
                <a:latin typeface="Times New Roman"/>
                <a:ea typeface="Times New Roman"/>
                <a:cs typeface="Times New Roman"/>
                <a:sym typeface="Times New Roman"/>
              </a:rPr>
              <a:t> Một Số Quy Tắc Trong Java</a:t>
            </a:r>
            <a:endParaRPr sz="2800" b="1">
              <a:solidFill>
                <a:srgbClr val="01ACBE"/>
              </a:solidFill>
              <a:latin typeface="Times New Roman"/>
              <a:ea typeface="Times New Roman"/>
              <a:cs typeface="Times New Roman"/>
              <a:sym typeface="Times New Roman"/>
            </a:endParaRPr>
          </a:p>
        </p:txBody>
      </p:sp>
      <p:sp>
        <p:nvSpPr>
          <p:cNvPr id="130" name="Google Shape;130;p2"/>
          <p:cNvSpPr/>
          <p:nvPr/>
        </p:nvSpPr>
        <p:spPr>
          <a:xfrm>
            <a:off x="3346900" y="3335600"/>
            <a:ext cx="568681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E87071"/>
                </a:solidFill>
                <a:latin typeface="Times New Roman"/>
                <a:ea typeface="Times New Roman"/>
                <a:cs typeface="Times New Roman"/>
                <a:sym typeface="Times New Roman"/>
              </a:rPr>
              <a:t>Lập Trình Hướng Đối Tượng Là Gì?</a:t>
            </a:r>
            <a:endParaRPr sz="2800" b="1">
              <a:solidFill>
                <a:srgbClr val="E87071"/>
              </a:solidFill>
              <a:latin typeface="Times New Roman"/>
              <a:ea typeface="Times New Roman"/>
              <a:cs typeface="Times New Roman"/>
              <a:sym typeface="Times New Roman"/>
            </a:endParaRPr>
          </a:p>
        </p:txBody>
      </p:sp>
      <p:sp>
        <p:nvSpPr>
          <p:cNvPr id="131" name="Google Shape;131;p2"/>
          <p:cNvSpPr/>
          <p:nvPr/>
        </p:nvSpPr>
        <p:spPr>
          <a:xfrm>
            <a:off x="3287721" y="4151054"/>
            <a:ext cx="459595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663A77"/>
                </a:solidFill>
                <a:latin typeface="Times New Roman"/>
                <a:ea typeface="Times New Roman"/>
                <a:cs typeface="Times New Roman"/>
                <a:sym typeface="Times New Roman"/>
              </a:rPr>
              <a:t> Cài Đặt Môi Trường</a:t>
            </a:r>
            <a:endParaRPr sz="2800" b="1">
              <a:solidFill>
                <a:srgbClr val="663A77"/>
              </a:solidFill>
              <a:latin typeface="Times New Roman"/>
              <a:ea typeface="Times New Roman"/>
              <a:cs typeface="Times New Roman"/>
              <a:sym typeface="Times New Roman"/>
            </a:endParaRPr>
          </a:p>
        </p:txBody>
      </p:sp>
      <p:grpSp>
        <p:nvGrpSpPr>
          <p:cNvPr id="132" name="Google Shape;132;p2"/>
          <p:cNvGrpSpPr/>
          <p:nvPr/>
        </p:nvGrpSpPr>
        <p:grpSpPr>
          <a:xfrm>
            <a:off x="2115695" y="4074674"/>
            <a:ext cx="788184" cy="723034"/>
            <a:chOff x="2957626" y="3769915"/>
            <a:chExt cx="1113652" cy="964046"/>
          </a:xfrm>
        </p:grpSpPr>
        <p:grpSp>
          <p:nvGrpSpPr>
            <p:cNvPr id="133" name="Google Shape;133;p2"/>
            <p:cNvGrpSpPr/>
            <p:nvPr/>
          </p:nvGrpSpPr>
          <p:grpSpPr>
            <a:xfrm>
              <a:off x="2957626" y="3769915"/>
              <a:ext cx="1113652" cy="964046"/>
              <a:chOff x="2587963" y="111843"/>
              <a:chExt cx="1113652" cy="964046"/>
            </a:xfrm>
          </p:grpSpPr>
          <p:sp>
            <p:nvSpPr>
              <p:cNvPr id="134" name="Google Shape;134;p2"/>
              <p:cNvSpPr/>
              <p:nvPr/>
            </p:nvSpPr>
            <p:spPr>
              <a:xfrm>
                <a:off x="2587963" y="117766"/>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35" name="Google Shape;135;p2"/>
              <p:cNvSpPr/>
              <p:nvPr/>
            </p:nvSpPr>
            <p:spPr>
              <a:xfrm>
                <a:off x="2638400" y="111843"/>
                <a:ext cx="1063215" cy="901028"/>
              </a:xfrm>
              <a:prstGeom prst="roundRect">
                <a:avLst>
                  <a:gd name="adj" fmla="val 13889"/>
                </a:avLst>
              </a:prstGeom>
              <a:solidFill>
                <a:srgbClr val="663A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grpSp>
        <p:sp>
          <p:nvSpPr>
            <p:cNvPr id="136" name="Google Shape;136;p2"/>
            <p:cNvSpPr txBox="1"/>
            <p:nvPr/>
          </p:nvSpPr>
          <p:spPr>
            <a:xfrm>
              <a:off x="3008886" y="3882010"/>
              <a:ext cx="1030514"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04</a:t>
              </a:r>
              <a:endParaRPr sz="2800">
                <a:solidFill>
                  <a:schemeClr val="lt1"/>
                </a:solidFill>
                <a:latin typeface="Impact"/>
                <a:ea typeface="Impact"/>
                <a:cs typeface="Impact"/>
                <a:sym typeface="Impac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
                                        <p:tgtEl>
                                          <p:spTgt spid="75"/>
                                        </p:tgtEl>
                                        <p:attrNameLst>
                                          <p:attrName>ppt_w</p:attrName>
                                        </p:attrNameLst>
                                      </p:cBhvr>
                                      <p:tavLst>
                                        <p:tav tm="0">
                                          <p:val>
                                            <p:strVal val="0"/>
                                          </p:val>
                                        </p:tav>
                                        <p:tav tm="100000">
                                          <p:val>
                                            <p:strVal val="#ppt_w"/>
                                          </p:val>
                                        </p:tav>
                                      </p:tavLst>
                                    </p:anim>
                                    <p:anim calcmode="lin" valueType="num">
                                      <p:cBhvr additive="base">
                                        <p:cTn id="8" dur="100"/>
                                        <p:tgtEl>
                                          <p:spTgt spid="75"/>
                                        </p:tgtEl>
                                        <p:attrNameLst>
                                          <p:attrName>ppt_h</p:attrName>
                                        </p:attrNameLst>
                                      </p:cBhvr>
                                      <p:tavLst>
                                        <p:tav tm="0">
                                          <p:val>
                                            <p:strVal val="0"/>
                                          </p:val>
                                        </p:tav>
                                        <p:tav tm="100000">
                                          <p:val>
                                            <p:strVal val="#ppt_h"/>
                                          </p:val>
                                        </p:tav>
                                      </p:tavLst>
                                    </p:anim>
                                  </p:childTnLst>
                                </p:cTn>
                              </p:par>
                            </p:childTnLst>
                          </p:cTn>
                        </p:par>
                        <p:par>
                          <p:cTn id="9" fill="hold">
                            <p:stCondLst>
                              <p:cond delay="100"/>
                            </p:stCondLst>
                            <p:childTnLst>
                              <p:par>
                                <p:cTn id="10" presetID="10" presetClass="entr" presetSubtype="0" fill="hold" nodeType="after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childTnLst>
                          </p:cTn>
                        </p:par>
                        <p:par>
                          <p:cTn id="13" fill="hold">
                            <p:stCondLst>
                              <p:cond delay="600"/>
                            </p:stCondLst>
                            <p:childTnLst>
                              <p:par>
                                <p:cTn id="14" presetID="10" presetClass="entr" presetSubtype="0"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nodeType="with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fade">
                                      <p:cBhvr>
                                        <p:cTn id="26" dur="500"/>
                                        <p:tgtEl>
                                          <p:spTgt spid="104"/>
                                        </p:tgtEl>
                                      </p:cBhvr>
                                    </p:animEffect>
                                  </p:childTnLst>
                                </p:cTn>
                              </p:par>
                            </p:childTnLst>
                          </p:cTn>
                        </p:par>
                        <p:par>
                          <p:cTn id="27" fill="hold">
                            <p:stCondLst>
                              <p:cond delay="1600"/>
                            </p:stCondLst>
                            <p:childTnLst>
                              <p:par>
                                <p:cTn id="28" presetID="10" presetClass="entr" presetSubtype="0"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500"/>
                                        <p:tgtEl>
                                          <p:spTgt spid="89"/>
                                        </p:tgtEl>
                                      </p:cBhvr>
                                    </p:animEffect>
                                  </p:childTnLst>
                                </p:cTn>
                              </p:par>
                              <p:par>
                                <p:cTn id="31" presetID="10" presetClass="entr" presetSubtype="0" fill="hold" nodeType="with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fade">
                                      <p:cBhvr>
                                        <p:cTn id="33" dur="500"/>
                                        <p:tgtEl>
                                          <p:spTgt spid="109"/>
                                        </p:tgtEl>
                                      </p:cBhvr>
                                    </p:animEffect>
                                  </p:childTnLst>
                                </p:cTn>
                              </p:par>
                              <p:par>
                                <p:cTn id="34" presetID="10" presetClass="entr" presetSubtype="0" fill="hold" nodeType="withEffect">
                                  <p:stCondLst>
                                    <p:cond delay="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500"/>
                                        <p:tgtEl>
                                          <p:spTgt spid="114"/>
                                        </p:tgtEl>
                                      </p:cBhvr>
                                    </p:animEffect>
                                  </p:childTnLst>
                                </p:cTn>
                              </p:par>
                            </p:childTnLst>
                          </p:cTn>
                        </p:par>
                        <p:par>
                          <p:cTn id="37" fill="hold">
                            <p:stCondLst>
                              <p:cond delay="2100"/>
                            </p:stCondLst>
                            <p:childTnLst>
                              <p:par>
                                <p:cTn id="38" presetID="10" presetClass="entr" presetSubtype="0" fill="hold" nodeType="after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193402" y="958161"/>
            <a:ext cx="8712598" cy="866951"/>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06096" y="87630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2" y="1122199"/>
            <a:ext cx="6899055"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Kiểu Dữ Liệu C</a:t>
            </a:r>
            <a:r>
              <a:rPr lang="vi-VN"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ơ</a:t>
            </a: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Bản Trong Java</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8" name="Picture 17">
            <a:extLst>
              <a:ext uri="{FF2B5EF4-FFF2-40B4-BE49-F238E27FC236}">
                <a16:creationId xmlns:a16="http://schemas.microsoft.com/office/drawing/2014/main" id="{0B8CAF25-8C99-470A-B5D0-832C2EB19DC0}"/>
              </a:ext>
            </a:extLst>
          </p:cNvPr>
          <p:cNvPicPr>
            <a:picLocks noChangeAspect="1"/>
          </p:cNvPicPr>
          <p:nvPr/>
        </p:nvPicPr>
        <p:blipFill>
          <a:blip r:embed="rId2"/>
          <a:stretch>
            <a:fillRect/>
          </a:stretch>
        </p:blipFill>
        <p:spPr>
          <a:xfrm>
            <a:off x="2625560" y="1755215"/>
            <a:ext cx="6594640" cy="4188385"/>
          </a:xfrm>
          <a:prstGeom prst="rect">
            <a:avLst/>
          </a:prstGeom>
        </p:spPr>
      </p:pic>
    </p:spTree>
    <p:extLst>
      <p:ext uri="{BB962C8B-B14F-4D97-AF65-F5344CB8AC3E}">
        <p14:creationId xmlns:p14="http://schemas.microsoft.com/office/powerpoint/2010/main" val="324401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269602" y="1001464"/>
            <a:ext cx="8712598" cy="852875"/>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425025" y="929745"/>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513463" y="1165502"/>
            <a:ext cx="6148480"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Tổng Quan Về Biến</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269602" y="1854541"/>
            <a:ext cx="5395964" cy="523220"/>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 Các loại biến trong Java (2 loại):</a:t>
            </a:r>
          </a:p>
        </p:txBody>
      </p:sp>
      <p:sp>
        <p:nvSpPr>
          <p:cNvPr id="19" name="TextBox 18">
            <a:extLst>
              <a:ext uri="{FF2B5EF4-FFF2-40B4-BE49-F238E27FC236}">
                <a16:creationId xmlns:a16="http://schemas.microsoft.com/office/drawing/2014/main" id="{9D497977-51B6-40F1-9085-B17CF660A258}"/>
              </a:ext>
            </a:extLst>
          </p:cNvPr>
          <p:cNvSpPr txBox="1"/>
          <p:nvPr/>
        </p:nvSpPr>
        <p:spPr>
          <a:xfrm>
            <a:off x="1373732" y="2430482"/>
            <a:ext cx="8504338" cy="3970318"/>
          </a:xfrm>
          <a:prstGeom prst="rect">
            <a:avLst/>
          </a:prstGeom>
          <a:noFill/>
        </p:spPr>
        <p:txBody>
          <a:bodyPr wrap="square" rtlCol="0">
            <a:spAutoFit/>
          </a:bodyPr>
          <a:lstStyle/>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Kiểu này dành cho các biến, tham số khai báo kiểu dữ liệu cơ bản nguyên thủy gồm: </a:t>
            </a:r>
            <a:r>
              <a:rPr lang="vi-VN" sz="2800" b="1" dirty="0">
                <a:latin typeface="Times New Roman" panose="02020603050405020304" pitchFamily="18" charset="0"/>
                <a:cs typeface="Times New Roman" panose="02020603050405020304" pitchFamily="18" charset="0"/>
              </a:rPr>
              <a:t>byte, short, int, long, float, double, boolean, char</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Biến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chiếu</a:t>
            </a:r>
            <a:r>
              <a:rPr lang="en-US" sz="2800" b="1" dirty="0">
                <a:latin typeface="Times New Roman" panose="02020603050405020304" pitchFamily="18" charset="0"/>
                <a:cs typeface="Times New Roman" panose="02020603050405020304" pitchFamily="18" charset="0"/>
              </a:rPr>
              <a:t> (Reference Type)</a:t>
            </a:r>
            <a:r>
              <a:rPr lang="en-US" sz="2800" dirty="0">
                <a:latin typeface="Times New Roman" panose="02020603050405020304" pitchFamily="18" charset="0"/>
                <a:cs typeface="Times New Roman" panose="02020603050405020304" pitchFamily="18" charset="0"/>
              </a:rPr>
              <a:t>: L</a:t>
            </a:r>
            <a:r>
              <a:rPr lang="vi-VN" sz="2800" dirty="0">
                <a:latin typeface="Times New Roman" panose="02020603050405020304" pitchFamily="18" charset="0"/>
                <a:cs typeface="Times New Roman" panose="02020603050405020304" pitchFamily="18" charset="0"/>
              </a:rPr>
              <a:t>ư</a:t>
            </a:r>
            <a:r>
              <a:rPr lang="en-US" sz="2800" dirty="0">
                <a:latin typeface="Times New Roman" panose="02020603050405020304" pitchFamily="18" charset="0"/>
                <a:cs typeface="Times New Roman" panose="02020603050405020304" pitchFamily="18" charset="0"/>
              </a:rPr>
              <a:t>u </a:t>
            </a:r>
            <a:r>
              <a:rPr lang="en-US" sz="2800" dirty="0" err="1">
                <a:latin typeface="Times New Roman" panose="02020603050405020304" pitchFamily="18" charset="0"/>
                <a:cs typeface="Times New Roman" panose="02020603050405020304" pitchFamily="18" charset="0"/>
              </a:rPr>
              <a:t>trữ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t</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VD: Person </a:t>
            </a:r>
            <a:r>
              <a:rPr lang="en-US" sz="2800" dirty="0" err="1">
                <a:latin typeface="Times New Roman" panose="02020603050405020304" pitchFamily="18" charset="0"/>
                <a:cs typeface="Times New Roman" panose="02020603050405020304" pitchFamily="18" charset="0"/>
              </a:rPr>
              <a:t>objPerson</a:t>
            </a:r>
            <a:r>
              <a:rPr lang="en-US" sz="2800" dirty="0">
                <a:latin typeface="Times New Roman" panose="02020603050405020304" pitchFamily="18" charset="0"/>
                <a:cs typeface="Times New Roman" panose="02020603050405020304" pitchFamily="18" charset="0"/>
              </a:rPr>
              <a:t> = new Person();</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objPerson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t</a:t>
            </a:r>
            <a:r>
              <a:rPr lang="vi-VN" sz="2800" dirty="0">
                <a:latin typeface="Times New Roman" panose="02020603050405020304" pitchFamily="18" charset="0"/>
                <a:cs typeface="Times New Roman" panose="02020603050405020304" pitchFamily="18" charset="0"/>
              </a:rPr>
              <a:t>ư</a:t>
            </a:r>
            <a:r>
              <a:rPr lang="en-US" sz="2800" dirty="0" err="1">
                <a:latin typeface="Times New Roman" panose="02020603050405020304" pitchFamily="18" charset="0"/>
                <a:cs typeface="Times New Roman" panose="02020603050405020304" pitchFamily="18" charset="0"/>
              </a:rPr>
              <a:t>ợng</a:t>
            </a:r>
            <a:r>
              <a:rPr lang="en-US" sz="2800" dirty="0">
                <a:latin typeface="Times New Roman" panose="02020603050405020304" pitchFamily="18" charset="0"/>
                <a:cs typeface="Times New Roman" panose="02020603050405020304" pitchFamily="18" charset="0"/>
              </a:rPr>
              <a:t> Person</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3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193402" y="1133127"/>
            <a:ext cx="8712598" cy="852875"/>
            <a:chOff x="3129129" y="1121776"/>
            <a:chExt cx="5933741" cy="1171624"/>
          </a:xfrm>
          <a:solidFill>
            <a:schemeClr val="accent5"/>
          </a:solidFill>
        </p:grpSpPr>
        <p:sp>
          <p:nvSpPr>
            <p:cNvPr id="7" name="圆角矩形 7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71638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grpSp>
        <p:nvGrpSpPr>
          <p:cNvPr id="9" name="组合 80"/>
          <p:cNvGrpSpPr/>
          <p:nvPr/>
        </p:nvGrpSpPr>
        <p:grpSpPr>
          <a:xfrm>
            <a:off x="1348825" y="1061408"/>
            <a:ext cx="1161136" cy="1340607"/>
            <a:chOff x="3150396" y="933508"/>
            <a:chExt cx="1559927" cy="1839452"/>
          </a:xfrm>
        </p:grpSpPr>
        <p:grpSp>
          <p:nvGrpSpPr>
            <p:cNvPr id="10" name="组合 81"/>
            <p:cNvGrpSpPr/>
            <p:nvPr/>
          </p:nvGrpSpPr>
          <p:grpSpPr>
            <a:xfrm>
              <a:off x="3150396" y="933508"/>
              <a:ext cx="1559927" cy="1839452"/>
              <a:chOff x="3222821" y="1148081"/>
              <a:chExt cx="1484216" cy="1750177"/>
            </a:xfrm>
          </p:grpSpPr>
          <p:grpSp>
            <p:nvGrpSpPr>
              <p:cNvPr id="12" name="组合 85"/>
              <p:cNvGrpSpPr/>
              <p:nvPr/>
            </p:nvGrpSpPr>
            <p:grpSpPr>
              <a:xfrm>
                <a:off x="3420365" y="1295115"/>
                <a:ext cx="1286672" cy="1603143"/>
                <a:chOff x="7380501" y="2927401"/>
                <a:chExt cx="2311884" cy="2880513"/>
              </a:xfrm>
            </p:grpSpPr>
            <p:sp>
              <p:nvSpPr>
                <p:cNvPr id="14" name="椭圆 50"/>
                <p:cNvSpPr/>
                <p:nvPr/>
              </p:nvSpPr>
              <p:spPr>
                <a:xfrm rot="18900000">
                  <a:off x="7501946" y="2927401"/>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821" y="1148081"/>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8456" y="1314947"/>
              <a:ext cx="774240" cy="633452"/>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07</a:t>
              </a:r>
              <a:endParaRPr lang="zh-CN" altLang="en-US" sz="2400" dirty="0">
                <a:solidFill>
                  <a:srgbClr val="01ACBE"/>
                </a:solidFill>
                <a:latin typeface="Impact" panose="020B0806030902050204" pitchFamily="34" charset="0"/>
              </a:endParaRPr>
            </a:p>
          </p:txBody>
        </p:sp>
      </p:grpSp>
      <p:sp>
        <p:nvSpPr>
          <p:cNvPr id="17" name="文本框 90"/>
          <p:cNvSpPr txBox="1"/>
          <p:nvPr/>
        </p:nvSpPr>
        <p:spPr>
          <a:xfrm>
            <a:off x="2437263" y="1297165"/>
            <a:ext cx="6148480" cy="523220"/>
          </a:xfrm>
          <a:prstGeom prst="rect">
            <a:avLst/>
          </a:prstGeom>
          <a:noFill/>
        </p:spPr>
        <p:txBody>
          <a:bodyPr wrap="square" rtlCol="0">
            <a:spAutoFit/>
          </a:bodyPr>
          <a:lstStyle/>
          <a:p>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Tổng Quan Về Biến</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8" name="TextBox 17">
            <a:extLst>
              <a:ext uri="{FF2B5EF4-FFF2-40B4-BE49-F238E27FC236}">
                <a16:creationId xmlns:a16="http://schemas.microsoft.com/office/drawing/2014/main" id="{A1ED8997-50F6-468F-BBA8-78FD70D2564C}"/>
              </a:ext>
            </a:extLst>
          </p:cNvPr>
          <p:cNvSpPr txBox="1"/>
          <p:nvPr/>
        </p:nvSpPr>
        <p:spPr>
          <a:xfrm>
            <a:off x="1193402" y="2018927"/>
            <a:ext cx="5597943" cy="523220"/>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 Các kiểu biến trong Java (3 kiểu):</a:t>
            </a:r>
          </a:p>
        </p:txBody>
      </p:sp>
      <p:pic>
        <p:nvPicPr>
          <p:cNvPr id="19" name="Picture 18" descr="A screenshot of a cell phone&#10;&#10;Description automatically generated">
            <a:extLst>
              <a:ext uri="{FF2B5EF4-FFF2-40B4-BE49-F238E27FC236}">
                <a16:creationId xmlns:a16="http://schemas.microsoft.com/office/drawing/2014/main" id="{57CADFF3-46A0-44A2-B281-8F52BB08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175" y="2534474"/>
            <a:ext cx="7676655" cy="3561526"/>
          </a:xfrm>
          <a:prstGeom prst="rect">
            <a:avLst/>
          </a:prstGeom>
        </p:spPr>
      </p:pic>
    </p:spTree>
    <p:extLst>
      <p:ext uri="{BB962C8B-B14F-4D97-AF65-F5344CB8AC3E}">
        <p14:creationId xmlns:p14="http://schemas.microsoft.com/office/powerpoint/2010/main" val="368667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168928" y="952502"/>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541493" y="1064796"/>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575523" y="922408"/>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EC001FC2-675D-4B96-931B-8A6494867C80}"/>
              </a:ext>
            </a:extLst>
          </p:cNvPr>
          <p:cNvPicPr>
            <a:picLocks noChangeAspect="1"/>
          </p:cNvPicPr>
          <p:nvPr/>
        </p:nvPicPr>
        <p:blipFill>
          <a:blip r:embed="rId2"/>
          <a:stretch>
            <a:fillRect/>
          </a:stretch>
        </p:blipFill>
        <p:spPr>
          <a:xfrm>
            <a:off x="2233947" y="1617884"/>
            <a:ext cx="6759433" cy="4478116"/>
          </a:xfrm>
          <a:prstGeom prst="rect">
            <a:avLst/>
          </a:prstGeom>
        </p:spPr>
      </p:pic>
    </p:spTree>
    <p:extLst>
      <p:ext uri="{BB962C8B-B14F-4D97-AF65-F5344CB8AC3E}">
        <p14:creationId xmlns:p14="http://schemas.microsoft.com/office/powerpoint/2010/main" val="327183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016528" y="1018617"/>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389093" y="1130911"/>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23123" y="988523"/>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B8998C8C-CBA7-47E2-942C-46F5285008AE}"/>
              </a:ext>
            </a:extLst>
          </p:cNvPr>
          <p:cNvPicPr>
            <a:picLocks noChangeAspect="1"/>
          </p:cNvPicPr>
          <p:nvPr/>
        </p:nvPicPr>
        <p:blipFill>
          <a:blip r:embed="rId2"/>
          <a:stretch>
            <a:fillRect/>
          </a:stretch>
        </p:blipFill>
        <p:spPr>
          <a:xfrm>
            <a:off x="2165482" y="1729235"/>
            <a:ext cx="6537750" cy="4442965"/>
          </a:xfrm>
          <a:prstGeom prst="rect">
            <a:avLst/>
          </a:prstGeom>
        </p:spPr>
      </p:pic>
    </p:spTree>
    <p:extLst>
      <p:ext uri="{BB962C8B-B14F-4D97-AF65-F5344CB8AC3E}">
        <p14:creationId xmlns:p14="http://schemas.microsoft.com/office/powerpoint/2010/main" val="48178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397528" y="1156477"/>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770093" y="1268771"/>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804123" y="1126383"/>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D563EB2A-CD40-4505-B713-348B4997F334}"/>
              </a:ext>
            </a:extLst>
          </p:cNvPr>
          <p:cNvPicPr>
            <a:picLocks noChangeAspect="1"/>
          </p:cNvPicPr>
          <p:nvPr/>
        </p:nvPicPr>
        <p:blipFill rotWithShape="1">
          <a:blip r:embed="rId2"/>
          <a:srcRect t="122" b="1"/>
          <a:stretch/>
        </p:blipFill>
        <p:spPr>
          <a:xfrm>
            <a:off x="1762271" y="1995037"/>
            <a:ext cx="8043741" cy="4177163"/>
          </a:xfrm>
          <a:prstGeom prst="rect">
            <a:avLst/>
          </a:prstGeom>
        </p:spPr>
      </p:pic>
    </p:spTree>
    <p:extLst>
      <p:ext uri="{BB962C8B-B14F-4D97-AF65-F5344CB8AC3E}">
        <p14:creationId xmlns:p14="http://schemas.microsoft.com/office/powerpoint/2010/main" val="132813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168928" y="1050758"/>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541493" y="1163052"/>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575523" y="1020664"/>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E3C1E6F3-C7CD-4BDB-BEED-7128964A0F70}"/>
              </a:ext>
            </a:extLst>
          </p:cNvPr>
          <p:cNvPicPr>
            <a:picLocks noChangeAspect="1"/>
          </p:cNvPicPr>
          <p:nvPr/>
        </p:nvPicPr>
        <p:blipFill>
          <a:blip r:embed="rId2"/>
          <a:stretch>
            <a:fillRect/>
          </a:stretch>
        </p:blipFill>
        <p:spPr>
          <a:xfrm>
            <a:off x="2411570" y="1706562"/>
            <a:ext cx="6287943" cy="4541838"/>
          </a:xfrm>
          <a:prstGeom prst="rect">
            <a:avLst/>
          </a:prstGeom>
        </p:spPr>
      </p:pic>
    </p:spTree>
    <p:extLst>
      <p:ext uri="{BB962C8B-B14F-4D97-AF65-F5344CB8AC3E}">
        <p14:creationId xmlns:p14="http://schemas.microsoft.com/office/powerpoint/2010/main" val="22894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092728" y="1040509"/>
            <a:ext cx="8889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465293" y="1152803"/>
            <a:ext cx="5522771"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99323" y="1010415"/>
            <a:ext cx="86020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08</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CDE7CD1C-C3AF-404B-B50B-2300152005AC}"/>
              </a:ext>
            </a:extLst>
          </p:cNvPr>
          <p:cNvPicPr>
            <a:picLocks noChangeAspect="1"/>
          </p:cNvPicPr>
          <p:nvPr/>
        </p:nvPicPr>
        <p:blipFill>
          <a:blip r:embed="rId2"/>
          <a:stretch>
            <a:fillRect/>
          </a:stretch>
        </p:blipFill>
        <p:spPr>
          <a:xfrm>
            <a:off x="1770272" y="1907327"/>
            <a:ext cx="7418139" cy="4112473"/>
          </a:xfrm>
          <a:prstGeom prst="rect">
            <a:avLst/>
          </a:prstGeom>
        </p:spPr>
      </p:pic>
    </p:spTree>
    <p:extLst>
      <p:ext uri="{BB962C8B-B14F-4D97-AF65-F5344CB8AC3E}">
        <p14:creationId xmlns:p14="http://schemas.microsoft.com/office/powerpoint/2010/main" val="143061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85800" y="1168025"/>
            <a:ext cx="9144000" cy="674550"/>
            <a:chOff x="3129129" y="1121776"/>
            <a:chExt cx="6189792" cy="1171624"/>
          </a:xfrm>
          <a:solidFill>
            <a:schemeClr val="accent5"/>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97893" y="1079805"/>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endParaRPr lang="zh-CN" altLang="en-US" sz="2400" dirty="0">
                <a:solidFill>
                  <a:srgbClr val="01ACBE"/>
                </a:solidFill>
                <a:latin typeface="Impact" panose="020B0806030902050204" pitchFamily="34" charset="0"/>
              </a:endParaRPr>
            </a:p>
          </p:txBody>
        </p:sp>
      </p:grpSp>
      <p:sp>
        <p:nvSpPr>
          <p:cNvPr id="17" name="Callout: Down Arrow 1">
            <a:extLst>
              <a:ext uri="{FF2B5EF4-FFF2-40B4-BE49-F238E27FC236}">
                <a16:creationId xmlns:a16="http://schemas.microsoft.com/office/drawing/2014/main" id="{6D43BC29-F54F-4CFC-A8F8-40C6B554D14E}"/>
              </a:ext>
            </a:extLst>
          </p:cNvPr>
          <p:cNvSpPr/>
          <p:nvPr/>
        </p:nvSpPr>
        <p:spPr>
          <a:xfrm>
            <a:off x="3863107" y="5518422"/>
            <a:ext cx="2142031" cy="463086"/>
          </a:xfrm>
          <a:prstGeom prst="downArrowCallou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anose="02020603050405020304" pitchFamily="18" charset="0"/>
                <a:cs typeface="Times New Roman" panose="02020603050405020304" pitchFamily="18" charset="0"/>
              </a:rPr>
              <a:t>KHỐI LỆNH</a:t>
            </a:r>
          </a:p>
        </p:txBody>
      </p:sp>
      <p:sp>
        <p:nvSpPr>
          <p:cNvPr id="18" name="Left Brace 17">
            <a:extLst>
              <a:ext uri="{FF2B5EF4-FFF2-40B4-BE49-F238E27FC236}">
                <a16:creationId xmlns:a16="http://schemas.microsoft.com/office/drawing/2014/main" id="{D2E5970F-CDD5-4282-8C0A-0702DA9E7BAF}"/>
              </a:ext>
            </a:extLst>
          </p:cNvPr>
          <p:cNvSpPr/>
          <p:nvPr/>
        </p:nvSpPr>
        <p:spPr>
          <a:xfrm>
            <a:off x="1274104" y="2040875"/>
            <a:ext cx="226881" cy="67455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cxnSp>
        <p:nvCxnSpPr>
          <p:cNvPr id="20" name="Straight Connector 19">
            <a:extLst>
              <a:ext uri="{FF2B5EF4-FFF2-40B4-BE49-F238E27FC236}">
                <a16:creationId xmlns:a16="http://schemas.microsoft.com/office/drawing/2014/main" id="{EC77E7E1-C12A-411F-A0FB-3272AD45941F}"/>
              </a:ext>
            </a:extLst>
          </p:cNvPr>
          <p:cNvCxnSpPr>
            <a:cxnSpLocks/>
          </p:cNvCxnSpPr>
          <p:nvPr/>
        </p:nvCxnSpPr>
        <p:spPr>
          <a:xfrm>
            <a:off x="1274104" y="2919735"/>
            <a:ext cx="0" cy="2310064"/>
          </a:xfrm>
          <a:prstGeom prst="line">
            <a:avLst/>
          </a:prstGeom>
        </p:spPr>
        <p:style>
          <a:lnRef idx="1">
            <a:schemeClr val="accent1"/>
          </a:lnRef>
          <a:fillRef idx="0">
            <a:schemeClr val="accent1"/>
          </a:fillRef>
          <a:effectRef idx="0">
            <a:schemeClr val="accent1"/>
          </a:effectRef>
          <a:fontRef idx="minor">
            <a:schemeClr val="tx1"/>
          </a:fontRef>
        </p:style>
      </p:cxnSp>
      <p:pic>
        <p:nvPicPr>
          <p:cNvPr id="2054" name="Picture 6" descr="Cấu trúc điều khiển rẽ nhánh if…else trong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104" y="1961275"/>
            <a:ext cx="7086600" cy="420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9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371600" y="1217182"/>
            <a:ext cx="9144000" cy="674550"/>
            <a:chOff x="3129129" y="1121776"/>
            <a:chExt cx="6189792" cy="1171624"/>
          </a:xfrm>
          <a:solidFill>
            <a:schemeClr val="accent5"/>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483693" y="1128962"/>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54046"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F552ED89-CCEE-4182-AE0B-613691F69145}"/>
              </a:ext>
            </a:extLst>
          </p:cNvPr>
          <p:cNvPicPr>
            <a:picLocks noChangeAspect="1"/>
          </p:cNvPicPr>
          <p:nvPr/>
        </p:nvPicPr>
        <p:blipFill>
          <a:blip r:embed="rId2"/>
          <a:stretch>
            <a:fillRect/>
          </a:stretch>
        </p:blipFill>
        <p:spPr>
          <a:xfrm>
            <a:off x="2436147" y="2311629"/>
            <a:ext cx="7179335" cy="3936771"/>
          </a:xfrm>
          <a:prstGeom prst="rect">
            <a:avLst/>
          </a:prstGeom>
        </p:spPr>
      </p:pic>
      <p:sp>
        <p:nvSpPr>
          <p:cNvPr id="18" name="Callout: Down Arrow 3">
            <a:extLst>
              <a:ext uri="{FF2B5EF4-FFF2-40B4-BE49-F238E27FC236}">
                <a16:creationId xmlns:a16="http://schemas.microsoft.com/office/drawing/2014/main" id="{A14D08EB-E6B1-4DC3-A1DA-329D33CEA243}"/>
              </a:ext>
            </a:extLst>
          </p:cNvPr>
          <p:cNvSpPr/>
          <p:nvPr/>
        </p:nvSpPr>
        <p:spPr>
          <a:xfrm>
            <a:off x="3726352" y="1916255"/>
            <a:ext cx="4434496" cy="832629"/>
          </a:xfrm>
          <a:prstGeom prst="downArrowCallou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a:latin typeface="Times New Roman" panose="02020603050405020304" pitchFamily="18" charset="0"/>
                <a:cs typeface="Times New Roman" panose="02020603050405020304" pitchFamily="18" charset="0"/>
              </a:rPr>
              <a:t>CẤU TRÚC IF - ELSE</a:t>
            </a:r>
          </a:p>
        </p:txBody>
      </p:sp>
    </p:spTree>
    <p:extLst>
      <p:ext uri="{BB962C8B-B14F-4D97-AF65-F5344CB8AC3E}">
        <p14:creationId xmlns:p14="http://schemas.microsoft.com/office/powerpoint/2010/main" val="5533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3"/>
          <p:cNvGrpSpPr/>
          <p:nvPr/>
        </p:nvGrpSpPr>
        <p:grpSpPr>
          <a:xfrm>
            <a:off x="195612" y="2743063"/>
            <a:ext cx="1929254" cy="1693831"/>
            <a:chOff x="2553093" y="952901"/>
            <a:chExt cx="2096908" cy="1866900"/>
          </a:xfrm>
        </p:grpSpPr>
        <p:sp>
          <p:nvSpPr>
            <p:cNvPr id="9" name="椭圆 4"/>
            <p:cNvSpPr/>
            <p:nvPr/>
          </p:nvSpPr>
          <p:spPr>
            <a:xfrm>
              <a:off x="2553093" y="952901"/>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10" name="椭圆 5"/>
            <p:cNvSpPr/>
            <p:nvPr/>
          </p:nvSpPr>
          <p:spPr>
            <a:xfrm>
              <a:off x="3008704" y="1150504"/>
              <a:ext cx="1429346" cy="1429345"/>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11" name="文本框 136"/>
            <p:cNvSpPr txBox="1"/>
            <p:nvPr/>
          </p:nvSpPr>
          <p:spPr>
            <a:xfrm>
              <a:off x="2783718" y="1324275"/>
              <a:ext cx="1866283" cy="1272437"/>
            </a:xfrm>
            <a:prstGeom prst="rect">
              <a:avLst/>
            </a:prstGeom>
            <a:noFill/>
          </p:spPr>
          <p:txBody>
            <a:bodyPr wrap="square" rtlCol="0">
              <a:spAutoFit/>
            </a:bodyPr>
            <a:lstStyle/>
            <a:p>
              <a:pPr algn="ctr"/>
              <a:r>
                <a:rPr lang="en-US" altLang="zh-CN"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NỘI DUNG</a:t>
              </a:r>
              <a:endParaRPr lang="zh-CN" altLang="en-US"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12" name="组合 8"/>
          <p:cNvGrpSpPr/>
          <p:nvPr/>
        </p:nvGrpSpPr>
        <p:grpSpPr>
          <a:xfrm>
            <a:off x="1968486" y="1455999"/>
            <a:ext cx="805150" cy="718592"/>
            <a:chOff x="3262497" y="1084626"/>
            <a:chExt cx="1126854" cy="958123"/>
          </a:xfrm>
        </p:grpSpPr>
        <p:grpSp>
          <p:nvGrpSpPr>
            <p:cNvPr id="13" name="组合 9"/>
            <p:cNvGrpSpPr/>
            <p:nvPr/>
          </p:nvGrpSpPr>
          <p:grpSpPr>
            <a:xfrm>
              <a:off x="3262497" y="1084626"/>
              <a:ext cx="1126854" cy="958123"/>
              <a:chOff x="2892834" y="1141776"/>
              <a:chExt cx="1126854" cy="958123"/>
            </a:xfrm>
          </p:grpSpPr>
          <p:sp>
            <p:nvSpPr>
              <p:cNvPr id="15" name="圆角矩形 13"/>
              <p:cNvSpPr/>
              <p:nvPr/>
            </p:nvSpPr>
            <p:spPr>
              <a:xfrm>
                <a:off x="2943363" y="114177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6" name="圆角矩形 14"/>
              <p:cNvSpPr/>
              <p:nvPr/>
            </p:nvSpPr>
            <p:spPr>
              <a:xfrm>
                <a:off x="2892834" y="1178024"/>
                <a:ext cx="1063215" cy="901028"/>
              </a:xfrm>
              <a:prstGeom prst="roundRect">
                <a:avLst>
                  <a:gd name="adj" fmla="val 13889"/>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4" name="文本框 11"/>
            <p:cNvSpPr txBox="1"/>
            <p:nvPr/>
          </p:nvSpPr>
          <p:spPr>
            <a:xfrm>
              <a:off x="3266480" y="1209433"/>
              <a:ext cx="1030515" cy="697627"/>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17" name="组合 15"/>
          <p:cNvGrpSpPr/>
          <p:nvPr/>
        </p:nvGrpSpPr>
        <p:grpSpPr>
          <a:xfrm>
            <a:off x="1980759" y="3131396"/>
            <a:ext cx="791782" cy="1043247"/>
            <a:chOff x="3155526" y="2335585"/>
            <a:chExt cx="1147961" cy="966191"/>
          </a:xfrm>
        </p:grpSpPr>
        <p:grpSp>
          <p:nvGrpSpPr>
            <p:cNvPr id="18" name="组合 16"/>
            <p:cNvGrpSpPr/>
            <p:nvPr/>
          </p:nvGrpSpPr>
          <p:grpSpPr>
            <a:xfrm>
              <a:off x="3155526" y="2335585"/>
              <a:ext cx="1147961" cy="966191"/>
              <a:chOff x="2785863" y="1141409"/>
              <a:chExt cx="1147961" cy="966191"/>
            </a:xfrm>
          </p:grpSpPr>
          <p:sp>
            <p:nvSpPr>
              <p:cNvPr id="20" name="圆角矩形 20"/>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圆角矩形 21"/>
              <p:cNvSpPr/>
              <p:nvPr/>
            </p:nvSpPr>
            <p:spPr>
              <a:xfrm>
                <a:off x="2785863" y="1141409"/>
                <a:ext cx="1063215" cy="901028"/>
              </a:xfrm>
              <a:prstGeom prst="roundRect">
                <a:avLst>
                  <a:gd name="adj" fmla="val 13889"/>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9" name="文本框 18"/>
            <p:cNvSpPr txBox="1"/>
            <p:nvPr/>
          </p:nvSpPr>
          <p:spPr>
            <a:xfrm>
              <a:off x="3166655" y="2557458"/>
              <a:ext cx="1088129" cy="484574"/>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07</a:t>
              </a:r>
              <a:endParaRPr lang="zh-CN" altLang="en-US" sz="2800" dirty="0">
                <a:solidFill>
                  <a:schemeClr val="bg1"/>
                </a:solidFill>
                <a:latin typeface="Impact" panose="020B0806030902050204" pitchFamily="34" charset="0"/>
              </a:endParaRPr>
            </a:p>
          </p:txBody>
        </p:sp>
      </p:grpSp>
      <p:grpSp>
        <p:nvGrpSpPr>
          <p:cNvPr id="22" name="组合 22"/>
          <p:cNvGrpSpPr/>
          <p:nvPr/>
        </p:nvGrpSpPr>
        <p:grpSpPr>
          <a:xfrm>
            <a:off x="1969469" y="4252478"/>
            <a:ext cx="750898" cy="718592"/>
            <a:chOff x="3227162" y="3591385"/>
            <a:chExt cx="1089578" cy="958123"/>
          </a:xfrm>
        </p:grpSpPr>
        <p:grpSp>
          <p:nvGrpSpPr>
            <p:cNvPr id="23" name="组合 23"/>
            <p:cNvGrpSpPr/>
            <p:nvPr/>
          </p:nvGrpSpPr>
          <p:grpSpPr>
            <a:xfrm>
              <a:off x="3227162" y="3591385"/>
              <a:ext cx="1089578" cy="958123"/>
              <a:chOff x="2857499" y="1149477"/>
              <a:chExt cx="1089578" cy="958123"/>
            </a:xfrm>
          </p:grpSpPr>
          <p:sp>
            <p:nvSpPr>
              <p:cNvPr id="25" name="圆角矩形 27"/>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6" name="圆角矩形 28"/>
              <p:cNvSpPr/>
              <p:nvPr/>
            </p:nvSpPr>
            <p:spPr>
              <a:xfrm>
                <a:off x="2883862" y="1159582"/>
                <a:ext cx="1063215" cy="901028"/>
              </a:xfrm>
              <a:prstGeom prst="roundRect">
                <a:avLst>
                  <a:gd name="adj" fmla="val 13889"/>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24" name="文本框 25"/>
            <p:cNvSpPr txBox="1"/>
            <p:nvPr/>
          </p:nvSpPr>
          <p:spPr>
            <a:xfrm>
              <a:off x="3250771" y="3701112"/>
              <a:ext cx="1030515" cy="697627"/>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08</a:t>
              </a:r>
              <a:endParaRPr lang="zh-CN" altLang="en-US" sz="2800" dirty="0">
                <a:solidFill>
                  <a:schemeClr val="bg1"/>
                </a:solidFill>
                <a:latin typeface="Impact" panose="020B0806030902050204" pitchFamily="34" charset="0"/>
              </a:endParaRPr>
            </a:p>
          </p:txBody>
        </p:sp>
      </p:grpSp>
      <p:grpSp>
        <p:nvGrpSpPr>
          <p:cNvPr id="27" name="组合 36"/>
          <p:cNvGrpSpPr/>
          <p:nvPr/>
        </p:nvGrpSpPr>
        <p:grpSpPr>
          <a:xfrm>
            <a:off x="3144689" y="1483185"/>
            <a:ext cx="6428734" cy="675771"/>
            <a:chOff x="4555084" y="1092328"/>
            <a:chExt cx="4697323" cy="1150809"/>
          </a:xfrm>
        </p:grpSpPr>
        <p:pic>
          <p:nvPicPr>
            <p:cNvPr id="28" name="图片 37"/>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926460" y="2041830"/>
              <a:ext cx="3646270" cy="201307"/>
            </a:xfrm>
            <a:prstGeom prst="rect">
              <a:avLst/>
            </a:prstGeom>
          </p:spPr>
        </p:pic>
        <p:grpSp>
          <p:nvGrpSpPr>
            <p:cNvPr id="29" name="组合 38"/>
            <p:cNvGrpSpPr/>
            <p:nvPr/>
          </p:nvGrpSpPr>
          <p:grpSpPr>
            <a:xfrm>
              <a:off x="4555084" y="1092328"/>
              <a:ext cx="4697323" cy="974451"/>
              <a:chOff x="4555084" y="1092328"/>
              <a:chExt cx="4697323" cy="974451"/>
            </a:xfrm>
          </p:grpSpPr>
          <p:pic>
            <p:nvPicPr>
              <p:cNvPr id="30" name="图片 39"/>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a:off x="8600149" y="1414521"/>
                <a:ext cx="958122" cy="346394"/>
              </a:xfrm>
              <a:prstGeom prst="rect">
                <a:avLst/>
              </a:prstGeom>
            </p:spPr>
          </p:pic>
          <p:sp>
            <p:nvSpPr>
              <p:cNvPr id="31" name="圆角矩形 40"/>
              <p:cNvSpPr/>
              <p:nvPr/>
            </p:nvSpPr>
            <p:spPr>
              <a:xfrm>
                <a:off x="4555084" y="1092328"/>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32" name="组合 41"/>
          <p:cNvGrpSpPr/>
          <p:nvPr/>
        </p:nvGrpSpPr>
        <p:grpSpPr>
          <a:xfrm>
            <a:off x="3132725" y="3126404"/>
            <a:ext cx="6467699" cy="1133653"/>
            <a:chOff x="4555084" y="2343654"/>
            <a:chExt cx="4697324" cy="1145415"/>
          </a:xfrm>
        </p:grpSpPr>
        <p:pic>
          <p:nvPicPr>
            <p:cNvPr id="33" name="图片 42"/>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926460" y="3287762"/>
              <a:ext cx="3646270" cy="201307"/>
            </a:xfrm>
            <a:prstGeom prst="rect">
              <a:avLst/>
            </a:prstGeom>
          </p:spPr>
        </p:pic>
        <p:grpSp>
          <p:nvGrpSpPr>
            <p:cNvPr id="34" name="组合 43"/>
            <p:cNvGrpSpPr/>
            <p:nvPr/>
          </p:nvGrpSpPr>
          <p:grpSpPr>
            <a:xfrm>
              <a:off x="4555084" y="2343654"/>
              <a:ext cx="4697324" cy="974451"/>
              <a:chOff x="4555084" y="2343654"/>
              <a:chExt cx="4697324" cy="974451"/>
            </a:xfrm>
          </p:grpSpPr>
          <p:pic>
            <p:nvPicPr>
              <p:cNvPr id="35" name="图片 44"/>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a:off x="8600150" y="2665847"/>
                <a:ext cx="958122" cy="346394"/>
              </a:xfrm>
              <a:prstGeom prst="rect">
                <a:avLst/>
              </a:prstGeom>
            </p:spPr>
          </p:pic>
          <p:sp>
            <p:nvSpPr>
              <p:cNvPr id="36" name="圆角矩形 45"/>
              <p:cNvSpPr/>
              <p:nvPr/>
            </p:nvSpPr>
            <p:spPr>
              <a:xfrm>
                <a:off x="4555084" y="2343654"/>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37" name="组合 46"/>
          <p:cNvGrpSpPr/>
          <p:nvPr/>
        </p:nvGrpSpPr>
        <p:grpSpPr>
          <a:xfrm>
            <a:off x="3079994" y="4253600"/>
            <a:ext cx="6521206" cy="814565"/>
            <a:chOff x="4555084" y="3594980"/>
            <a:chExt cx="4697325" cy="1150703"/>
          </a:xfrm>
        </p:grpSpPr>
        <p:pic>
          <p:nvPicPr>
            <p:cNvPr id="38" name="图片 47"/>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926460" y="4544376"/>
              <a:ext cx="3646270" cy="201307"/>
            </a:xfrm>
            <a:prstGeom prst="rect">
              <a:avLst/>
            </a:prstGeom>
          </p:spPr>
        </p:pic>
        <p:grpSp>
          <p:nvGrpSpPr>
            <p:cNvPr id="39" name="组合 48"/>
            <p:cNvGrpSpPr/>
            <p:nvPr/>
          </p:nvGrpSpPr>
          <p:grpSpPr>
            <a:xfrm>
              <a:off x="4555084" y="3594980"/>
              <a:ext cx="4697325" cy="974450"/>
              <a:chOff x="4555084" y="3594980"/>
              <a:chExt cx="4697325" cy="974450"/>
            </a:xfrm>
          </p:grpSpPr>
          <p:pic>
            <p:nvPicPr>
              <p:cNvPr id="40" name="图片 49"/>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a:off x="8600151" y="3917172"/>
                <a:ext cx="958122" cy="346394"/>
              </a:xfrm>
              <a:prstGeom prst="rect">
                <a:avLst/>
              </a:prstGeom>
            </p:spPr>
          </p:pic>
          <p:sp>
            <p:nvSpPr>
              <p:cNvPr id="41" name="圆角矩形 50"/>
              <p:cNvSpPr/>
              <p:nvPr/>
            </p:nvSpPr>
            <p:spPr>
              <a:xfrm>
                <a:off x="4555084" y="3594980"/>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42" name="组合 51"/>
          <p:cNvGrpSpPr/>
          <p:nvPr/>
        </p:nvGrpSpPr>
        <p:grpSpPr>
          <a:xfrm>
            <a:off x="3196098" y="5068166"/>
            <a:ext cx="6504672" cy="675771"/>
            <a:chOff x="4555085" y="4807551"/>
            <a:chExt cx="4697322" cy="974450"/>
          </a:xfrm>
        </p:grpSpPr>
        <p:pic>
          <p:nvPicPr>
            <p:cNvPr id="43" name="图片 52"/>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873327" y="5580404"/>
              <a:ext cx="3646270" cy="201307"/>
            </a:xfrm>
            <a:prstGeom prst="rect">
              <a:avLst/>
            </a:prstGeom>
          </p:spPr>
        </p:pic>
        <p:grpSp>
          <p:nvGrpSpPr>
            <p:cNvPr id="44" name="组合 53"/>
            <p:cNvGrpSpPr/>
            <p:nvPr/>
          </p:nvGrpSpPr>
          <p:grpSpPr>
            <a:xfrm>
              <a:off x="4555085" y="4807551"/>
              <a:ext cx="4697322" cy="974450"/>
              <a:chOff x="4555085" y="4807551"/>
              <a:chExt cx="4697322" cy="974450"/>
            </a:xfrm>
          </p:grpSpPr>
          <p:pic>
            <p:nvPicPr>
              <p:cNvPr id="45" name="图片 54"/>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a:off x="8600150" y="5129743"/>
                <a:ext cx="958122" cy="346393"/>
              </a:xfrm>
              <a:prstGeom prst="rect">
                <a:avLst/>
              </a:prstGeom>
            </p:spPr>
          </p:pic>
          <p:sp>
            <p:nvSpPr>
              <p:cNvPr id="46" name="圆角矩形 55"/>
              <p:cNvSpPr/>
              <p:nvPr/>
            </p:nvSpPr>
            <p:spPr>
              <a:xfrm>
                <a:off x="4555085" y="4807551"/>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grpSp>
        <p:nvGrpSpPr>
          <p:cNvPr id="47" name="组合 56"/>
          <p:cNvGrpSpPr/>
          <p:nvPr/>
        </p:nvGrpSpPr>
        <p:grpSpPr>
          <a:xfrm>
            <a:off x="2613536" y="1440455"/>
            <a:ext cx="778013" cy="4308016"/>
            <a:chOff x="3971019" y="796001"/>
            <a:chExt cx="989404" cy="5338506"/>
          </a:xfrm>
        </p:grpSpPr>
        <p:sp>
          <p:nvSpPr>
            <p:cNvPr id="48" name="矩形 57"/>
            <p:cNvSpPr/>
            <p:nvPr/>
          </p:nvSpPr>
          <p:spPr>
            <a:xfrm>
              <a:off x="4614031" y="796001"/>
              <a:ext cx="346392" cy="5287413"/>
            </a:xfrm>
            <a:prstGeom prst="rect">
              <a:avLst/>
            </a:prstGeom>
            <a:gradFill>
              <a:gsLst>
                <a:gs pos="0">
                  <a:schemeClr val="tx1">
                    <a:alpha val="8000"/>
                  </a:schemeClr>
                </a:gs>
                <a:gs pos="100000">
                  <a:srgbClr val="F2F2F2">
                    <a:alpha val="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9" name="矩形 58"/>
            <p:cNvSpPr/>
            <p:nvPr/>
          </p:nvSpPr>
          <p:spPr>
            <a:xfrm>
              <a:off x="4178614" y="796001"/>
              <a:ext cx="452661" cy="528741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50" name="图片 59"/>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5400000">
              <a:off x="1404452" y="3362569"/>
              <a:ext cx="5338505" cy="205371"/>
            </a:xfrm>
            <a:prstGeom prst="rect">
              <a:avLst/>
            </a:prstGeom>
          </p:spPr>
        </p:pic>
        <p:sp>
          <p:nvSpPr>
            <p:cNvPr id="51" name="流程图: 手动输入 32"/>
            <p:cNvSpPr/>
            <p:nvPr/>
          </p:nvSpPr>
          <p:spPr>
            <a:xfrm flipH="1" flipV="1">
              <a:off x="4614203" y="796001"/>
              <a:ext cx="345594" cy="92079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2" name="梯形 61"/>
            <p:cNvSpPr/>
            <p:nvPr/>
          </p:nvSpPr>
          <p:spPr>
            <a:xfrm rot="5400000">
              <a:off x="4085362" y="2026910"/>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3" name="梯形 62"/>
            <p:cNvSpPr/>
            <p:nvPr/>
          </p:nvSpPr>
          <p:spPr>
            <a:xfrm rot="5400000">
              <a:off x="4085362" y="3275907"/>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4" name="梯形 63"/>
            <p:cNvSpPr/>
            <p:nvPr/>
          </p:nvSpPr>
          <p:spPr>
            <a:xfrm rot="5400000">
              <a:off x="4085362" y="4502881"/>
              <a:ext cx="1396262" cy="345868"/>
            </a:xfrm>
            <a:prstGeom prst="trapezoid">
              <a:avLst>
                <a:gd name="adj" fmla="val 173951"/>
              </a:avLst>
            </a:prstGeom>
            <a:gradFill>
              <a:gsLst>
                <a:gs pos="100000">
                  <a:schemeClr val="tx1">
                    <a:alpha val="21000"/>
                  </a:schemeClr>
                </a:gs>
                <a:gs pos="0">
                  <a:srgbClr val="F2F2F2">
                    <a:alpha val="0"/>
                  </a:srgb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5" name="流程图: 手动输入 32"/>
            <p:cNvSpPr/>
            <p:nvPr/>
          </p:nvSpPr>
          <p:spPr>
            <a:xfrm flipH="1">
              <a:off x="4614203" y="5187950"/>
              <a:ext cx="345594" cy="89546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6677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6677 h 10000"/>
                <a:gd name="connsiteX0-11" fmla="*/ 0 w 10000"/>
                <a:gd name="connsiteY0-12" fmla="*/ 6875 h 10000"/>
                <a:gd name="connsiteX1-13" fmla="*/ 10000 w 10000"/>
                <a:gd name="connsiteY1-14" fmla="*/ 0 h 10000"/>
                <a:gd name="connsiteX2-15" fmla="*/ 10000 w 10000"/>
                <a:gd name="connsiteY2-16" fmla="*/ 10000 h 10000"/>
                <a:gd name="connsiteX3-17" fmla="*/ 0 w 10000"/>
                <a:gd name="connsiteY3-18" fmla="*/ 10000 h 10000"/>
                <a:gd name="connsiteX4-19" fmla="*/ 0 w 10000"/>
                <a:gd name="connsiteY4-20" fmla="*/ 6875 h 10000"/>
                <a:gd name="connsiteX0-21" fmla="*/ 0 w 10185"/>
                <a:gd name="connsiteY0-22" fmla="*/ 6624 h 10000"/>
                <a:gd name="connsiteX1-23" fmla="*/ 10185 w 10185"/>
                <a:gd name="connsiteY1-24" fmla="*/ 0 h 10000"/>
                <a:gd name="connsiteX2-25" fmla="*/ 10185 w 10185"/>
                <a:gd name="connsiteY2-26" fmla="*/ 10000 h 10000"/>
                <a:gd name="connsiteX3-27" fmla="*/ 185 w 10185"/>
                <a:gd name="connsiteY3-28" fmla="*/ 10000 h 10000"/>
                <a:gd name="connsiteX4-29" fmla="*/ 0 w 10185"/>
                <a:gd name="connsiteY4-30" fmla="*/ 6624 h 10000"/>
                <a:gd name="connsiteX0-31" fmla="*/ 0 w 10092"/>
                <a:gd name="connsiteY0-32" fmla="*/ 8092 h 10000"/>
                <a:gd name="connsiteX1-33" fmla="*/ 10092 w 10092"/>
                <a:gd name="connsiteY1-34" fmla="*/ 0 h 10000"/>
                <a:gd name="connsiteX2-35" fmla="*/ 10092 w 10092"/>
                <a:gd name="connsiteY2-36" fmla="*/ 10000 h 10000"/>
                <a:gd name="connsiteX3-37" fmla="*/ 92 w 10092"/>
                <a:gd name="connsiteY3-38" fmla="*/ 10000 h 10000"/>
                <a:gd name="connsiteX4-39" fmla="*/ 0 w 10092"/>
                <a:gd name="connsiteY4-40" fmla="*/ 8092 h 10000"/>
                <a:gd name="connsiteX0-41" fmla="*/ 0 w 10092"/>
                <a:gd name="connsiteY0-42" fmla="*/ 8736 h 10000"/>
                <a:gd name="connsiteX1-43" fmla="*/ 10092 w 10092"/>
                <a:gd name="connsiteY1-44" fmla="*/ 0 h 10000"/>
                <a:gd name="connsiteX2-45" fmla="*/ 10092 w 10092"/>
                <a:gd name="connsiteY2-46" fmla="*/ 10000 h 10000"/>
                <a:gd name="connsiteX3-47" fmla="*/ 92 w 10092"/>
                <a:gd name="connsiteY3-48" fmla="*/ 10000 h 10000"/>
                <a:gd name="connsiteX4-49" fmla="*/ 0 w 10092"/>
                <a:gd name="connsiteY4-50" fmla="*/ 8736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2" h="10000">
                  <a:moveTo>
                    <a:pt x="0" y="8736"/>
                  </a:moveTo>
                  <a:lnTo>
                    <a:pt x="10092" y="0"/>
                  </a:lnTo>
                  <a:lnTo>
                    <a:pt x="10092" y="10000"/>
                  </a:lnTo>
                  <a:lnTo>
                    <a:pt x="92" y="10000"/>
                  </a:lnTo>
                  <a:cubicBezTo>
                    <a:pt x="30" y="8875"/>
                    <a:pt x="62" y="9861"/>
                    <a:pt x="0" y="8736"/>
                  </a:cubicBezTo>
                  <a:close/>
                </a:path>
              </a:pathLst>
            </a:custGeom>
            <a:gradFill>
              <a:gsLst>
                <a:gs pos="0">
                  <a:schemeClr val="tx1">
                    <a:alpha val="21000"/>
                  </a:schemeClr>
                </a:gs>
                <a:gs pos="100000">
                  <a:srgbClr val="F2F2F2">
                    <a:alpha val="0"/>
                  </a:srgbClr>
                </a:gs>
              </a:gsLst>
              <a:lin ang="108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56" name="文本框 66"/>
          <p:cNvSpPr txBox="1"/>
          <p:nvPr/>
        </p:nvSpPr>
        <p:spPr>
          <a:xfrm>
            <a:off x="3144687" y="1557327"/>
            <a:ext cx="6314075" cy="523220"/>
          </a:xfrm>
          <a:prstGeom prst="rect">
            <a:avLst/>
          </a:prstGeom>
          <a:noFill/>
        </p:spPr>
        <p:txBody>
          <a:bodyPr wrap="square" rtlCol="0">
            <a:spAutoFit/>
          </a:bodyPr>
          <a:lstStyle/>
          <a:p>
            <a:r>
              <a:rPr lang="en-US" altLang="zh-CN" sz="2800" b="1" dirty="0">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rPr>
              <a:t>Cấu Trúc </a:t>
            </a:r>
            <a:r>
              <a:rPr lang="en-US" altLang="zh-CN" sz="2800" b="1" dirty="0" err="1">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rPr>
              <a:t>Và</a:t>
            </a:r>
            <a:r>
              <a:rPr lang="en-US" altLang="zh-CN" sz="2800" b="1" dirty="0">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rPr>
              <a:t> Quy </a:t>
            </a:r>
            <a:r>
              <a:rPr lang="en-US" altLang="zh-CN" sz="2800" b="1" dirty="0" err="1">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rPr>
              <a:t>Chuẩn</a:t>
            </a:r>
            <a:r>
              <a:rPr lang="en-US" altLang="zh-CN" sz="2800" b="1" dirty="0">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rPr>
              <a:t> Project Java</a:t>
            </a:r>
            <a:endParaRPr lang="zh-CN" altLang="en-US" sz="2800" b="1" dirty="0">
              <a:solidFill>
                <a:srgbClr val="FFC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7" name="矩形 96"/>
          <p:cNvSpPr/>
          <p:nvPr/>
        </p:nvSpPr>
        <p:spPr>
          <a:xfrm>
            <a:off x="3139717" y="3119540"/>
            <a:ext cx="6232424" cy="954107"/>
          </a:xfrm>
          <a:prstGeom prst="rect">
            <a:avLst/>
          </a:prstGeom>
        </p:spPr>
        <p:txBody>
          <a:bodyPr wrap="square">
            <a:spAutoFit/>
          </a:bodyPr>
          <a:lstStyle/>
          <a:p>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Tổng</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Quan</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Về</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Biến</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Và</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Các</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Kiểu</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Dữ</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Liệu</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C</a:t>
            </a:r>
            <a:r>
              <a:rPr lang="vi-VN"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ơ</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Bản</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800" b="1" dirty="0">
              <a:solidFill>
                <a:srgbClr val="01ACBE"/>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8" name="矩形 97"/>
          <p:cNvSpPr/>
          <p:nvPr/>
        </p:nvSpPr>
        <p:spPr>
          <a:xfrm>
            <a:off x="3199691" y="4329092"/>
            <a:ext cx="5686815" cy="523220"/>
          </a:xfrm>
          <a:prstGeom prst="rect">
            <a:avLst/>
          </a:prstGeom>
        </p:spPr>
        <p:txBody>
          <a:bodyPr wrap="square">
            <a:spAutoFit/>
          </a:bodyPr>
          <a:lstStyle/>
          <a:p>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Các Toán Tử Cơ Bản</a:t>
            </a:r>
            <a:endParaRPr lang="zh-CN" altLang="en-US"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9" name="矩形 98"/>
          <p:cNvSpPr/>
          <p:nvPr/>
        </p:nvSpPr>
        <p:spPr>
          <a:xfrm>
            <a:off x="3140512" y="5144546"/>
            <a:ext cx="6028879" cy="954107"/>
          </a:xfrm>
          <a:prstGeom prst="rect">
            <a:avLst/>
          </a:prstGeom>
        </p:spPr>
        <p:txBody>
          <a:bodyPr wrap="square">
            <a:spAutoFit/>
          </a:bodyPr>
          <a:lstStyle/>
          <a:p>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nhánh</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&amp;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làm</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quen</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với</a:t>
            </a:r>
            <a:r>
              <a:rPr lang="en-US" altLang="zh-CN"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hàm</a:t>
            </a:r>
            <a:endParaRPr lang="zh-CN" altLang="en-US" sz="2800" b="1" dirty="0">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60" name="组合 29"/>
          <p:cNvGrpSpPr/>
          <p:nvPr/>
        </p:nvGrpSpPr>
        <p:grpSpPr>
          <a:xfrm>
            <a:off x="1968486" y="5068166"/>
            <a:ext cx="760682" cy="723034"/>
            <a:chOff x="2957626" y="3769915"/>
            <a:chExt cx="1113652" cy="964046"/>
          </a:xfrm>
        </p:grpSpPr>
        <p:grpSp>
          <p:nvGrpSpPr>
            <p:cNvPr id="61" name="组合 30"/>
            <p:cNvGrpSpPr/>
            <p:nvPr/>
          </p:nvGrpSpPr>
          <p:grpSpPr>
            <a:xfrm>
              <a:off x="2957626" y="3769915"/>
              <a:ext cx="1113652" cy="964046"/>
              <a:chOff x="2587963" y="111843"/>
              <a:chExt cx="1113652" cy="964046"/>
            </a:xfrm>
          </p:grpSpPr>
          <p:sp>
            <p:nvSpPr>
              <p:cNvPr id="63" name="圆角矩形 34"/>
              <p:cNvSpPr/>
              <p:nvPr/>
            </p:nvSpPr>
            <p:spPr>
              <a:xfrm>
                <a:off x="2587963" y="11776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4" name="圆角矩形 35"/>
              <p:cNvSpPr/>
              <p:nvPr/>
            </p:nvSpPr>
            <p:spPr>
              <a:xfrm>
                <a:off x="2638400" y="111843"/>
                <a:ext cx="1063215" cy="901028"/>
              </a:xfrm>
              <a:prstGeom prst="roundRect">
                <a:avLst>
                  <a:gd name="adj" fmla="val 13889"/>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62" name="文本框 32"/>
            <p:cNvSpPr txBox="1"/>
            <p:nvPr/>
          </p:nvSpPr>
          <p:spPr>
            <a:xfrm>
              <a:off x="3008886" y="3882010"/>
              <a:ext cx="1030513" cy="697627"/>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09</a:t>
              </a:r>
            </a:p>
          </p:txBody>
        </p:sp>
      </p:grpSp>
      <p:sp>
        <p:nvSpPr>
          <p:cNvPr id="65" name="圆角矩形 34">
            <a:extLst>
              <a:ext uri="{FF2B5EF4-FFF2-40B4-BE49-F238E27FC236}">
                <a16:creationId xmlns:a16="http://schemas.microsoft.com/office/drawing/2014/main" id="{4A98B195-D5E7-4238-B9B0-9E6698C21C3A}"/>
              </a:ext>
            </a:extLst>
          </p:cNvPr>
          <p:cNvSpPr/>
          <p:nvPr/>
        </p:nvSpPr>
        <p:spPr>
          <a:xfrm>
            <a:off x="1980759" y="2286811"/>
            <a:ext cx="736574" cy="703059"/>
          </a:xfrm>
          <a:prstGeom prst="roundRect">
            <a:avLst>
              <a:gd name="adj" fmla="val 1388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dirty="0">
                <a:latin typeface="Impact" panose="020B0806030902050204" pitchFamily="34" charset="0"/>
              </a:rPr>
              <a:t>06</a:t>
            </a:r>
            <a:endParaRPr lang="zh-CN" altLang="en-US" sz="2800" dirty="0">
              <a:latin typeface="Impact" panose="020B0806030902050204" pitchFamily="34" charset="0"/>
            </a:endParaRPr>
          </a:p>
        </p:txBody>
      </p:sp>
      <p:grpSp>
        <p:nvGrpSpPr>
          <p:cNvPr id="66" name="组合 51">
            <a:extLst>
              <a:ext uri="{FF2B5EF4-FFF2-40B4-BE49-F238E27FC236}">
                <a16:creationId xmlns:a16="http://schemas.microsoft.com/office/drawing/2014/main" id="{8541760D-945C-4378-82F6-7A5400A5AB52}"/>
              </a:ext>
            </a:extLst>
          </p:cNvPr>
          <p:cNvGrpSpPr/>
          <p:nvPr/>
        </p:nvGrpSpPr>
        <p:grpSpPr>
          <a:xfrm>
            <a:off x="3156058" y="2291078"/>
            <a:ext cx="6007156" cy="718522"/>
            <a:chOff x="4555084" y="4807549"/>
            <a:chExt cx="4361682" cy="974162"/>
          </a:xfrm>
        </p:grpSpPr>
        <p:pic>
          <p:nvPicPr>
            <p:cNvPr id="67" name="图片 52">
              <a:extLst>
                <a:ext uri="{FF2B5EF4-FFF2-40B4-BE49-F238E27FC236}">
                  <a16:creationId xmlns:a16="http://schemas.microsoft.com/office/drawing/2014/main" id="{FFBFCEFB-B31E-4550-BC8E-612DD98E238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873327" y="5580404"/>
              <a:ext cx="3646270" cy="201307"/>
            </a:xfrm>
            <a:prstGeom prst="rect">
              <a:avLst/>
            </a:prstGeom>
          </p:spPr>
        </p:pic>
        <p:sp>
          <p:nvSpPr>
            <p:cNvPr id="68" name="圆角矩形 55">
              <a:extLst>
                <a:ext uri="{FF2B5EF4-FFF2-40B4-BE49-F238E27FC236}">
                  <a16:creationId xmlns:a16="http://schemas.microsoft.com/office/drawing/2014/main" id="{0F7C8556-007B-452E-985B-7181A0451B30}"/>
                </a:ext>
              </a:extLst>
            </p:cNvPr>
            <p:cNvSpPr/>
            <p:nvPr/>
          </p:nvSpPr>
          <p:spPr>
            <a:xfrm>
              <a:off x="4555084" y="4807549"/>
              <a:ext cx="4361682"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a:solidFill>
                    <a:schemeClr val="accent5">
                      <a:lumMod val="75000"/>
                    </a:schemeClr>
                  </a:solidFill>
                  <a:latin typeface="Times New Roman" panose="02020603050405020304" pitchFamily="18" charset="0"/>
                  <a:ea typeface="Microsoft YaHei" panose="020B0503020204020204" pitchFamily="34" charset="-122"/>
                  <a:cs typeface="Times New Roman" panose="02020603050405020304" pitchFamily="18" charset="0"/>
                </a:rPr>
                <a:t>Access Modifier (Phạm Vi Truy Cập)</a:t>
              </a:r>
              <a:endParaRPr lang="zh-CN" altLang="en-US" sz="2800" b="1">
                <a:solidFill>
                  <a:schemeClr val="accent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9485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animEffect transition="in" filter="fade">
                                      <p:cBhvr>
                                        <p:cTn id="9" dur="100"/>
                                        <p:tgtEl>
                                          <p:spTgt spid="8"/>
                                        </p:tgtEl>
                                      </p:cBhvr>
                                    </p:animEffect>
                                  </p:childTnLst>
                                </p:cTn>
                              </p:par>
                              <p:par>
                                <p:cTn id="10" presetID="6" presetClass="emph" presetSubtype="0" fill="hold" nodeType="withEffect">
                                  <p:stCondLst>
                                    <p:cond delay="100"/>
                                  </p:stCondLst>
                                  <p:childTnLst>
                                    <p:animScale>
                                      <p:cBhvr>
                                        <p:cTn id="11" dur="100" fill="hold"/>
                                        <p:tgtEl>
                                          <p:spTgt spid="8"/>
                                        </p:tgtEl>
                                      </p:cBhvr>
                                      <p:by x="110000" y="110000"/>
                                    </p:animScale>
                                  </p:childTnLst>
                                </p:cTn>
                              </p:par>
                              <p:par>
                                <p:cTn id="12" presetID="6" presetClass="emph" presetSubtype="0" fill="hold" nodeType="withEffect">
                                  <p:stCondLst>
                                    <p:cond delay="200"/>
                                  </p:stCondLst>
                                  <p:childTnLst>
                                    <p:animScale>
                                      <p:cBhvr>
                                        <p:cTn id="13" dur="200" fill="hold"/>
                                        <p:tgtEl>
                                          <p:spTgt spid="8"/>
                                        </p:tgtEl>
                                      </p:cBhvr>
                                      <p:by x="90000" y="90000"/>
                                    </p:animScale>
                                  </p:childTnLst>
                                </p:cTn>
                              </p:par>
                              <p:par>
                                <p:cTn id="14" presetID="6" presetClass="emph" presetSubtype="0" fill="hold" nodeType="withEffect">
                                  <p:stCondLst>
                                    <p:cond delay="400"/>
                                  </p:stCondLst>
                                  <p:childTnLst>
                                    <p:animScale>
                                      <p:cBhvr>
                                        <p:cTn id="15" dur="100" fill="hold"/>
                                        <p:tgtEl>
                                          <p:spTgt spid="8"/>
                                        </p:tgtEl>
                                      </p:cBhvr>
                                      <p:by x="105000" y="105000"/>
                                    </p:animScale>
                                  </p:childTnLst>
                                </p:cTn>
                              </p:par>
                              <p:par>
                                <p:cTn id="16" presetID="6" presetClass="emph" presetSubtype="0" fill="hold" nodeType="withEffect">
                                  <p:stCondLst>
                                    <p:cond delay="500"/>
                                  </p:stCondLst>
                                  <p:childTnLst>
                                    <p:animScale>
                                      <p:cBhvr>
                                        <p:cTn id="17" dur="200" fill="hold"/>
                                        <p:tgtEl>
                                          <p:spTgt spid="8"/>
                                        </p:tgtEl>
                                      </p:cBhvr>
                                      <p:by x="95000" y="95000"/>
                                    </p:animScale>
                                  </p:childTnLst>
                                </p:cTn>
                              </p:par>
                            </p:childTnLst>
                          </p:cTn>
                        </p:par>
                        <p:par>
                          <p:cTn id="18" fill="hold">
                            <p:stCondLst>
                              <p:cond delay="700"/>
                            </p:stCondLst>
                            <p:childTnLst>
                              <p:par>
                                <p:cTn id="19" presetID="16" presetClass="entr" presetSubtype="42"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arn(outHorizontal)">
                                      <p:cBhvr>
                                        <p:cTn id="21" dur="500"/>
                                        <p:tgtEl>
                                          <p:spTgt spid="47"/>
                                        </p:tgtEl>
                                      </p:cBhvr>
                                    </p:animEffect>
                                  </p:childTnLst>
                                </p:cTn>
                              </p:par>
                            </p:childTnLst>
                          </p:cTn>
                        </p:par>
                        <p:par>
                          <p:cTn id="22" fill="hold">
                            <p:stCondLst>
                              <p:cond delay="1200"/>
                            </p:stCondLst>
                            <p:childTnLst>
                              <p:par>
                                <p:cTn id="23" presetID="12" presetClass="entr" presetSubtype="2"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ppt_x</p:attrName>
                                        </p:attrNameLst>
                                      </p:cBhvr>
                                      <p:tavLst>
                                        <p:tav tm="0">
                                          <p:val>
                                            <p:strVal val="#ppt_x+#ppt_w*1.125000"/>
                                          </p:val>
                                        </p:tav>
                                        <p:tav tm="100000">
                                          <p:val>
                                            <p:strVal val="#ppt_x"/>
                                          </p:val>
                                        </p:tav>
                                      </p:tavLst>
                                    </p:anim>
                                    <p:animEffect transition="in" filter="wipe(left)">
                                      <p:cBhvr>
                                        <p:cTn id="26" dur="500"/>
                                        <p:tgtEl>
                                          <p:spTgt spid="12"/>
                                        </p:tgtEl>
                                      </p:cBhvr>
                                    </p:animEffect>
                                  </p:childTnLst>
                                </p:cTn>
                              </p:par>
                              <p:par>
                                <p:cTn id="27" presetID="1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p:tgtEl>
                                          <p:spTgt spid="27"/>
                                        </p:tgtEl>
                                        <p:attrNameLst>
                                          <p:attrName>ppt_x</p:attrName>
                                        </p:attrNameLst>
                                      </p:cBhvr>
                                      <p:tavLst>
                                        <p:tav tm="0">
                                          <p:val>
                                            <p:strVal val="#ppt_x-#ppt_w*1.125000"/>
                                          </p:val>
                                        </p:tav>
                                        <p:tav tm="100000">
                                          <p:val>
                                            <p:strVal val="#ppt_x"/>
                                          </p:val>
                                        </p:tav>
                                      </p:tavLst>
                                    </p:anim>
                                    <p:animEffect transition="in" filter="wipe(right)">
                                      <p:cBhvr>
                                        <p:cTn id="30" dur="500"/>
                                        <p:tgtEl>
                                          <p:spTgt spid="27"/>
                                        </p:tgtEl>
                                      </p:cBhvr>
                                    </p:animEffect>
                                  </p:childTnLst>
                                </p:cTn>
                              </p:par>
                            </p:childTnLst>
                          </p:cTn>
                        </p:par>
                        <p:par>
                          <p:cTn id="31" fill="hold">
                            <p:stCondLst>
                              <p:cond delay="1700"/>
                            </p:stCondLst>
                            <p:childTnLst>
                              <p:par>
                                <p:cTn id="32" presetID="12" presetClass="entr" presetSubtype="2"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ppt_x</p:attrName>
                                        </p:attrNameLst>
                                      </p:cBhvr>
                                      <p:tavLst>
                                        <p:tav tm="0">
                                          <p:val>
                                            <p:strVal val="#ppt_x+#ppt_w*1.125000"/>
                                          </p:val>
                                        </p:tav>
                                        <p:tav tm="100000">
                                          <p:val>
                                            <p:strVal val="#ppt_x"/>
                                          </p:val>
                                        </p:tav>
                                      </p:tavLst>
                                    </p:anim>
                                    <p:animEffect transition="in" filter="wipe(left)">
                                      <p:cBhvr>
                                        <p:cTn id="35" dur="500"/>
                                        <p:tgtEl>
                                          <p:spTgt spid="17"/>
                                        </p:tgtEl>
                                      </p:cBhvr>
                                    </p:animEffect>
                                  </p:childTnLst>
                                </p:cTn>
                              </p:par>
                              <p:par>
                                <p:cTn id="36" presetID="12" presetClass="entr" presetSubtype="8"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p:tgtEl>
                                          <p:spTgt spid="32"/>
                                        </p:tgtEl>
                                        <p:attrNameLst>
                                          <p:attrName>ppt_x</p:attrName>
                                        </p:attrNameLst>
                                      </p:cBhvr>
                                      <p:tavLst>
                                        <p:tav tm="0">
                                          <p:val>
                                            <p:strVal val="#ppt_x-#ppt_w*1.125000"/>
                                          </p:val>
                                        </p:tav>
                                        <p:tav tm="100000">
                                          <p:val>
                                            <p:strVal val="#ppt_x"/>
                                          </p:val>
                                        </p:tav>
                                      </p:tavLst>
                                    </p:anim>
                                    <p:animEffect transition="in" filter="wipe(right)">
                                      <p:cBhvr>
                                        <p:cTn id="39" dur="500"/>
                                        <p:tgtEl>
                                          <p:spTgt spid="32"/>
                                        </p:tgtEl>
                                      </p:cBhvr>
                                    </p:animEffect>
                                  </p:childTnLst>
                                </p:cTn>
                              </p:par>
                            </p:childTnLst>
                          </p:cTn>
                        </p:par>
                        <p:par>
                          <p:cTn id="40" fill="hold">
                            <p:stCondLst>
                              <p:cond delay="2200"/>
                            </p:stCondLst>
                            <p:childTnLst>
                              <p:par>
                                <p:cTn id="41" presetID="12" presetClass="entr" presetSubtype="2"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ppt_x</p:attrName>
                                        </p:attrNameLst>
                                      </p:cBhvr>
                                      <p:tavLst>
                                        <p:tav tm="0">
                                          <p:val>
                                            <p:strVal val="#ppt_x+#ppt_w*1.125000"/>
                                          </p:val>
                                        </p:tav>
                                        <p:tav tm="100000">
                                          <p:val>
                                            <p:strVal val="#ppt_x"/>
                                          </p:val>
                                        </p:tav>
                                      </p:tavLst>
                                    </p:anim>
                                    <p:animEffect transition="in" filter="wipe(left)">
                                      <p:cBhvr>
                                        <p:cTn id="44" dur="500"/>
                                        <p:tgtEl>
                                          <p:spTgt spid="22"/>
                                        </p:tgtEl>
                                      </p:cBhvr>
                                    </p:animEffect>
                                  </p:childTnLst>
                                </p:cTn>
                              </p:par>
                              <p:par>
                                <p:cTn id="45" presetID="12" presetClass="entr" presetSubtype="8"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p:tgtEl>
                                          <p:spTgt spid="37"/>
                                        </p:tgtEl>
                                        <p:attrNameLst>
                                          <p:attrName>ppt_x</p:attrName>
                                        </p:attrNameLst>
                                      </p:cBhvr>
                                      <p:tavLst>
                                        <p:tav tm="0">
                                          <p:val>
                                            <p:strVal val="#ppt_x-#ppt_w*1.125000"/>
                                          </p:val>
                                        </p:tav>
                                        <p:tav tm="100000">
                                          <p:val>
                                            <p:strVal val="#ppt_x"/>
                                          </p:val>
                                        </p:tav>
                                      </p:tavLst>
                                    </p:anim>
                                    <p:animEffect transition="in" filter="wipe(right)">
                                      <p:cBhvr>
                                        <p:cTn id="48" dur="500"/>
                                        <p:tgtEl>
                                          <p:spTgt spid="37"/>
                                        </p:tgtEl>
                                      </p:cBhvr>
                                    </p:animEffect>
                                  </p:childTnLst>
                                </p:cTn>
                              </p:par>
                              <p:par>
                                <p:cTn id="49" presetID="12" presetClass="entr" presetSubtype="8"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p:tgtEl>
                                          <p:spTgt spid="42"/>
                                        </p:tgtEl>
                                        <p:attrNameLst>
                                          <p:attrName>ppt_x</p:attrName>
                                        </p:attrNameLst>
                                      </p:cBhvr>
                                      <p:tavLst>
                                        <p:tav tm="0">
                                          <p:val>
                                            <p:strVal val="#ppt_x-#ppt_w*1.125000"/>
                                          </p:val>
                                        </p:tav>
                                        <p:tav tm="100000">
                                          <p:val>
                                            <p:strVal val="#ppt_x"/>
                                          </p:val>
                                        </p:tav>
                                      </p:tavLst>
                                    </p:anim>
                                    <p:animEffect transition="in" filter="wipe(right)">
                                      <p:cBhvr>
                                        <p:cTn id="52" dur="500"/>
                                        <p:tgtEl>
                                          <p:spTgt spid="42"/>
                                        </p:tgtEl>
                                      </p:cBhvr>
                                    </p:animEffect>
                                  </p:childTnLst>
                                </p:cTn>
                              </p:par>
                            </p:childTnLst>
                          </p:cTn>
                        </p:par>
                        <p:par>
                          <p:cTn id="53" fill="hold">
                            <p:stCondLst>
                              <p:cond delay="2700"/>
                            </p:stCondLst>
                            <p:childTnLst>
                              <p:par>
                                <p:cTn id="54" presetID="12" presetClass="entr" presetSubtype="2" fill="hold" nodeType="after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p:tgtEl>
                                          <p:spTgt spid="60"/>
                                        </p:tgtEl>
                                        <p:attrNameLst>
                                          <p:attrName>ppt_x</p:attrName>
                                        </p:attrNameLst>
                                      </p:cBhvr>
                                      <p:tavLst>
                                        <p:tav tm="0">
                                          <p:val>
                                            <p:strVal val="#ppt_x+#ppt_w*1.125000"/>
                                          </p:val>
                                        </p:tav>
                                        <p:tav tm="100000">
                                          <p:val>
                                            <p:strVal val="#ppt_x"/>
                                          </p:val>
                                        </p:tav>
                                      </p:tavLst>
                                    </p:anim>
                                    <p:animEffect transition="in" filter="wipe(left)">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148665"/>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178893" y="1060445"/>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91A0D9D6-9CD2-4BA8-998D-371B7617661C}"/>
              </a:ext>
            </a:extLst>
          </p:cNvPr>
          <p:cNvPicPr>
            <a:picLocks noChangeAspect="1"/>
          </p:cNvPicPr>
          <p:nvPr/>
        </p:nvPicPr>
        <p:blipFill>
          <a:blip r:embed="rId2"/>
          <a:stretch>
            <a:fillRect/>
          </a:stretch>
        </p:blipFill>
        <p:spPr>
          <a:xfrm>
            <a:off x="1495348" y="2537601"/>
            <a:ext cx="8451334" cy="3634599"/>
          </a:xfrm>
          <a:prstGeom prst="rect">
            <a:avLst/>
          </a:prstGeom>
        </p:spPr>
      </p:pic>
      <p:sp>
        <p:nvSpPr>
          <p:cNvPr id="18" name="Callout: Down Arrow 3">
            <a:extLst>
              <a:ext uri="{FF2B5EF4-FFF2-40B4-BE49-F238E27FC236}">
                <a16:creationId xmlns:a16="http://schemas.microsoft.com/office/drawing/2014/main" id="{817E1979-4075-4AA2-9903-F3A7C4AE1489}"/>
              </a:ext>
            </a:extLst>
          </p:cNvPr>
          <p:cNvSpPr/>
          <p:nvPr/>
        </p:nvSpPr>
        <p:spPr>
          <a:xfrm>
            <a:off x="3015916" y="2002115"/>
            <a:ext cx="5245768" cy="955651"/>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Times New Roman" panose="02020603050405020304" pitchFamily="18" charset="0"/>
                <a:cs typeface="Times New Roman" panose="02020603050405020304" pitchFamily="18" charset="0"/>
              </a:rPr>
              <a:t>IF/ELSE LỒNG NHAU</a:t>
            </a:r>
          </a:p>
        </p:txBody>
      </p:sp>
    </p:spTree>
    <p:extLst>
      <p:ext uri="{BB962C8B-B14F-4D97-AF65-F5344CB8AC3E}">
        <p14:creationId xmlns:p14="http://schemas.microsoft.com/office/powerpoint/2010/main" val="130993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762000" y="1279388"/>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874093" y="1191168"/>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54046"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p>
          </p:txBody>
        </p:sp>
      </p:grpSp>
      <p:pic>
        <p:nvPicPr>
          <p:cNvPr id="17" name="Picture 16">
            <a:extLst>
              <a:ext uri="{FF2B5EF4-FFF2-40B4-BE49-F238E27FC236}">
                <a16:creationId xmlns:a16="http://schemas.microsoft.com/office/drawing/2014/main" id="{D1249AA3-D68B-489B-A81B-EA40B4CFD662}"/>
              </a:ext>
            </a:extLst>
          </p:cNvPr>
          <p:cNvPicPr>
            <a:picLocks noChangeAspect="1"/>
          </p:cNvPicPr>
          <p:nvPr/>
        </p:nvPicPr>
        <p:blipFill>
          <a:blip r:embed="rId2"/>
          <a:stretch>
            <a:fillRect/>
          </a:stretch>
        </p:blipFill>
        <p:spPr>
          <a:xfrm>
            <a:off x="3615338" y="2508584"/>
            <a:ext cx="3601753" cy="3892216"/>
          </a:xfrm>
          <a:prstGeom prst="rect">
            <a:avLst/>
          </a:prstGeom>
        </p:spPr>
      </p:pic>
      <p:sp>
        <p:nvSpPr>
          <p:cNvPr id="18" name="Callout: Down Arrow 3">
            <a:extLst>
              <a:ext uri="{FF2B5EF4-FFF2-40B4-BE49-F238E27FC236}">
                <a16:creationId xmlns:a16="http://schemas.microsoft.com/office/drawing/2014/main" id="{F57BFA67-8E10-45A5-8BDB-2E12C3D7BE36}"/>
              </a:ext>
            </a:extLst>
          </p:cNvPr>
          <p:cNvSpPr/>
          <p:nvPr/>
        </p:nvSpPr>
        <p:spPr>
          <a:xfrm>
            <a:off x="3640169" y="1943317"/>
            <a:ext cx="3552092" cy="87513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CẤU TRÚC SWITCH – CASE</a:t>
            </a:r>
          </a:p>
        </p:txBody>
      </p:sp>
      <p:sp>
        <p:nvSpPr>
          <p:cNvPr id="19" name="Arrow: Right 4">
            <a:extLst>
              <a:ext uri="{FF2B5EF4-FFF2-40B4-BE49-F238E27FC236}">
                <a16:creationId xmlns:a16="http://schemas.microsoft.com/office/drawing/2014/main" id="{BDF13D93-7D8E-4A4E-A27E-25F9AD9D85E7}"/>
              </a:ext>
            </a:extLst>
          </p:cNvPr>
          <p:cNvSpPr/>
          <p:nvPr/>
        </p:nvSpPr>
        <p:spPr>
          <a:xfrm>
            <a:off x="998660" y="2104195"/>
            <a:ext cx="2993765" cy="1508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truongHop phải là biến có kiểu dữ liệu int/byte/short</a:t>
            </a:r>
          </a:p>
          <a:p>
            <a:r>
              <a:rPr lang="en-US" sz="1800">
                <a:latin typeface="Times New Roman" panose="02020603050405020304" pitchFamily="18" charset="0"/>
                <a:cs typeface="Times New Roman" panose="02020603050405020304" pitchFamily="18" charset="0"/>
              </a:rPr>
              <a:t>/char/String</a:t>
            </a:r>
          </a:p>
        </p:txBody>
      </p:sp>
      <p:sp>
        <p:nvSpPr>
          <p:cNvPr id="20" name="Arrow: Right 17">
            <a:extLst>
              <a:ext uri="{FF2B5EF4-FFF2-40B4-BE49-F238E27FC236}">
                <a16:creationId xmlns:a16="http://schemas.microsoft.com/office/drawing/2014/main" id="{C147F25F-09CB-4BA3-82AC-35E84EA9F6CE}"/>
              </a:ext>
            </a:extLst>
          </p:cNvPr>
          <p:cNvSpPr/>
          <p:nvPr/>
        </p:nvSpPr>
        <p:spPr>
          <a:xfrm>
            <a:off x="998658" y="4517405"/>
            <a:ext cx="2993765" cy="1508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break: thoát khỏi cấu trúc switch</a:t>
            </a:r>
          </a:p>
        </p:txBody>
      </p:sp>
      <p:sp>
        <p:nvSpPr>
          <p:cNvPr id="21" name="Arrow: Left 5">
            <a:extLst>
              <a:ext uri="{FF2B5EF4-FFF2-40B4-BE49-F238E27FC236}">
                <a16:creationId xmlns:a16="http://schemas.microsoft.com/office/drawing/2014/main" id="{49FBECF8-A763-4083-833C-D601D3532E37}"/>
              </a:ext>
            </a:extLst>
          </p:cNvPr>
          <p:cNvSpPr/>
          <p:nvPr/>
        </p:nvSpPr>
        <p:spPr>
          <a:xfrm>
            <a:off x="6867167" y="4909291"/>
            <a:ext cx="2966602" cy="12915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Default: trường hợp không thỏa mãn case nào</a:t>
            </a:r>
          </a:p>
        </p:txBody>
      </p:sp>
      <p:sp>
        <p:nvSpPr>
          <p:cNvPr id="22" name="Arrow: Left 19">
            <a:extLst>
              <a:ext uri="{FF2B5EF4-FFF2-40B4-BE49-F238E27FC236}">
                <a16:creationId xmlns:a16="http://schemas.microsoft.com/office/drawing/2014/main" id="{41931561-568C-4B23-BF49-75F355022036}"/>
              </a:ext>
            </a:extLst>
          </p:cNvPr>
          <p:cNvSpPr/>
          <p:nvPr/>
        </p:nvSpPr>
        <p:spPr>
          <a:xfrm>
            <a:off x="6867167" y="2883614"/>
            <a:ext cx="2966602" cy="12915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latin typeface="Times New Roman" panose="02020603050405020304" pitchFamily="18" charset="0"/>
                <a:cs typeface="Times New Roman" panose="02020603050405020304" pitchFamily="18" charset="0"/>
              </a:rPr>
              <a:t>Case: là giá trị của biến truongHop</a:t>
            </a:r>
          </a:p>
        </p:txBody>
      </p:sp>
    </p:spTree>
    <p:extLst>
      <p:ext uri="{BB962C8B-B14F-4D97-AF65-F5344CB8AC3E}">
        <p14:creationId xmlns:p14="http://schemas.microsoft.com/office/powerpoint/2010/main" val="63781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762000" y="1279388"/>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Cấu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Trúc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Rẽ</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Nhánh-Biểu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Thức</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Kiện</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6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6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874093" y="1191168"/>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872592"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09</a:t>
              </a:r>
              <a:endParaRPr lang="zh-CN" altLang="en-US" sz="2400" dirty="0">
                <a:solidFill>
                  <a:srgbClr val="01ACBE"/>
                </a:solidFill>
                <a:latin typeface="Impact" panose="020B0806030902050204" pitchFamily="34" charset="0"/>
              </a:endParaRPr>
            </a:p>
          </p:txBody>
        </p:sp>
      </p:grpSp>
      <p:pic>
        <p:nvPicPr>
          <p:cNvPr id="1028" name="Picture 4" descr="3.4.3. Switch Stat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6929" y="2132838"/>
            <a:ext cx="3724113" cy="456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1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976277" y="1331172"/>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Làm  Quen Với Hàm (Method)</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191512" y="1352443"/>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09</a:t>
              </a:r>
              <a:endParaRPr lang="zh-CN" altLang="en-US" sz="2800" dirty="0">
                <a:solidFill>
                  <a:srgbClr val="FFC000"/>
                </a:solidFill>
                <a:latin typeface="Impact" panose="020B0806030902050204" pitchFamily="34" charset="0"/>
              </a:endParaRPr>
            </a:p>
          </p:txBody>
        </p:sp>
      </p:grpSp>
      <p:sp>
        <p:nvSpPr>
          <p:cNvPr id="15" name="TextBox 14">
            <a:extLst>
              <a:ext uri="{FF2B5EF4-FFF2-40B4-BE49-F238E27FC236}">
                <a16:creationId xmlns:a16="http://schemas.microsoft.com/office/drawing/2014/main" id="{F0858F38-E4E2-420D-B51C-821EBD09BE23}"/>
              </a:ext>
            </a:extLst>
          </p:cNvPr>
          <p:cNvSpPr txBox="1"/>
          <p:nvPr/>
        </p:nvSpPr>
        <p:spPr>
          <a:xfrm>
            <a:off x="1191512" y="2239218"/>
            <a:ext cx="8784386" cy="2677656"/>
          </a:xfrm>
          <a:prstGeom prst="rect">
            <a:avLst/>
          </a:prstGeom>
          <a:noFill/>
        </p:spPr>
        <p:txBody>
          <a:bodyPr wrap="square" rtlCol="0">
            <a:spAutoFit/>
          </a:bodyPr>
          <a:lstStyle/>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a:t>
            </a:r>
            <a:r>
              <a:rPr lang="vi-VN" sz="2800" b="1" dirty="0">
                <a:latin typeface="Times New Roman" panose="02020603050405020304" pitchFamily="18" charset="0"/>
                <a:cs typeface="Times New Roman" panose="02020603050405020304" pitchFamily="18" charset="0"/>
              </a:rPr>
              <a:t>ư</a:t>
            </a:r>
            <a:r>
              <a:rPr lang="en-US" sz="2800" b="1" dirty="0" err="1">
                <a:latin typeface="Times New Roman" panose="02020603050405020304" pitchFamily="18" charset="0"/>
                <a:cs typeface="Times New Roman" panose="02020603050405020304" pitchFamily="18" charset="0"/>
              </a:rPr>
              <a:t>ơng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Thức</a:t>
            </a:r>
            <a:r>
              <a:rPr lang="en-US" sz="2800" b="1" dirty="0">
                <a:latin typeface="Times New Roman" panose="02020603050405020304" pitchFamily="18" charset="0"/>
                <a:cs typeface="Times New Roman" panose="02020603050405020304" pitchFamily="18" charset="0"/>
              </a:rPr>
              <a:t> (Method)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a:t>
            </a:r>
            <a:br>
              <a:rPr lang="en-US" sz="2800" b="1"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Một </a:t>
            </a:r>
            <a:r>
              <a:rPr lang="en-US" sz="2800" dirty="0" err="1">
                <a:latin typeface="Times New Roman" panose="02020603050405020304" pitchFamily="18" charset="0"/>
                <a:cs typeface="Times New Roman" panose="02020603050405020304" pitchFamily="18" charset="0"/>
              </a:rPr>
              <a:t>Hàm</a:t>
            </a:r>
            <a:r>
              <a:rPr lang="vi-VN" sz="2800" dirty="0">
                <a:latin typeface="Times New Roman" panose="02020603050405020304" pitchFamily="18" charset="0"/>
                <a:cs typeface="Times New Roman" panose="02020603050405020304" pitchFamily="18" charset="0"/>
              </a:rPr>
              <a:t> trong Java là một tập hợp 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dòng</a:t>
            </a:r>
            <a:r>
              <a:rPr lang="vi-VN" sz="2800" dirty="0">
                <a:latin typeface="Times New Roman" panose="02020603050405020304" pitchFamily="18" charset="0"/>
                <a:cs typeface="Times New Roman" panose="02020603050405020304" pitchFamily="18" charset="0"/>
              </a:rPr>
              <a:t> lệnh để thực hiện một hành động. Ví dụ khi bạn gọi </a:t>
            </a:r>
            <a:r>
              <a:rPr lang="en-US" sz="2800" dirty="0" err="1">
                <a:latin typeface="Times New Roman" panose="02020603050405020304" pitchFamily="18" charset="0"/>
                <a:cs typeface="Times New Roman" panose="02020603050405020304" pitchFamily="18" charset="0"/>
              </a:rPr>
              <a:t>hàm</a:t>
            </a:r>
            <a:r>
              <a:rPr lang="vi-VN" sz="2800" dirty="0">
                <a:latin typeface="Times New Roman" panose="02020603050405020304" pitchFamily="18" charset="0"/>
                <a:cs typeface="Times New Roman" panose="02020603050405020304" pitchFamily="18" charset="0"/>
              </a:rPr>
              <a:t> System.out.print, hệ thống thực thi một </a:t>
            </a:r>
            <a:r>
              <a:rPr lang="en-US" sz="2800" dirty="0" err="1">
                <a:latin typeface="Times New Roman" panose="02020603050405020304" pitchFamily="18" charset="0"/>
                <a:cs typeface="Times New Roman" panose="02020603050405020304" pitchFamily="18" charset="0"/>
              </a:rPr>
              <a:t>khối</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lệnh để hiển thị một thông báo trên bàn điều khiển console.</a:t>
            </a: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b="1" dirty="0" err="1">
                <a:latin typeface="Times New Roman" panose="02020603050405020304" pitchFamily="18" charset="0"/>
                <a:cs typeface="Times New Roman" panose="02020603050405020304" pitchFamily="18" charset="0"/>
              </a:rPr>
              <a:t>Cách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Java: </a:t>
            </a:r>
          </a:p>
        </p:txBody>
      </p:sp>
      <p:pic>
        <p:nvPicPr>
          <p:cNvPr id="16" name="Picture 15">
            <a:extLst>
              <a:ext uri="{FF2B5EF4-FFF2-40B4-BE49-F238E27FC236}">
                <a16:creationId xmlns:a16="http://schemas.microsoft.com/office/drawing/2014/main" id="{EA662769-3A05-408D-B9B1-3EEBFF890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942" y="4978912"/>
            <a:ext cx="8310955" cy="1040888"/>
          </a:xfrm>
          <a:prstGeom prst="rect">
            <a:avLst/>
          </a:prstGeom>
        </p:spPr>
      </p:pic>
    </p:spTree>
    <p:extLst>
      <p:ext uri="{BB962C8B-B14F-4D97-AF65-F5344CB8AC3E}">
        <p14:creationId xmlns:p14="http://schemas.microsoft.com/office/powerpoint/2010/main" val="259704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128677" y="1001898"/>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Làm  Quen Với Hàm (Method)</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343912" y="1023169"/>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09</a:t>
              </a:r>
              <a:endParaRPr lang="zh-CN" altLang="en-US" sz="2800" dirty="0">
                <a:solidFill>
                  <a:srgbClr val="FFC000"/>
                </a:solidFill>
                <a:latin typeface="Impact" panose="020B0806030902050204" pitchFamily="34" charset="0"/>
              </a:endParaRPr>
            </a:p>
          </p:txBody>
        </p:sp>
      </p:grpSp>
      <p:sp>
        <p:nvSpPr>
          <p:cNvPr id="16" name="Rectangle: Rounded Corners 4">
            <a:extLst>
              <a:ext uri="{FF2B5EF4-FFF2-40B4-BE49-F238E27FC236}">
                <a16:creationId xmlns:a16="http://schemas.microsoft.com/office/drawing/2014/main" id="{7C502C28-1C99-4620-8473-E0859BD80F3D}"/>
              </a:ext>
            </a:extLst>
          </p:cNvPr>
          <p:cNvSpPr/>
          <p:nvPr/>
        </p:nvSpPr>
        <p:spPr>
          <a:xfrm>
            <a:off x="1289008" y="1825248"/>
            <a:ext cx="2885377" cy="1189992"/>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Access Modifier: public/private/</a:t>
            </a:r>
          </a:p>
          <a:p>
            <a:pPr algn="ctr"/>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protected</a:t>
            </a:r>
          </a:p>
        </p:txBody>
      </p:sp>
      <p:sp>
        <p:nvSpPr>
          <p:cNvPr id="18" name="Rectangle: Rounded Corners 20">
            <a:extLst>
              <a:ext uri="{FF2B5EF4-FFF2-40B4-BE49-F238E27FC236}">
                <a16:creationId xmlns:a16="http://schemas.microsoft.com/office/drawing/2014/main" id="{426B3AD9-1E1F-40DB-89CF-528E2E047798}"/>
              </a:ext>
            </a:extLst>
          </p:cNvPr>
          <p:cNvSpPr/>
          <p:nvPr/>
        </p:nvSpPr>
        <p:spPr>
          <a:xfrm>
            <a:off x="4888366" y="1846458"/>
            <a:ext cx="2048806" cy="1173677"/>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Kiểu trả về:void/int/String/…</a:t>
            </a:r>
          </a:p>
        </p:txBody>
      </p:sp>
      <p:sp>
        <p:nvSpPr>
          <p:cNvPr id="20" name="Rectangle: Rounded Corners 30">
            <a:extLst>
              <a:ext uri="{FF2B5EF4-FFF2-40B4-BE49-F238E27FC236}">
                <a16:creationId xmlns:a16="http://schemas.microsoft.com/office/drawing/2014/main" id="{1A0ABAA7-8BC0-4F95-9314-6242A15F55CC}"/>
              </a:ext>
            </a:extLst>
          </p:cNvPr>
          <p:cNvSpPr/>
          <p:nvPr/>
        </p:nvSpPr>
        <p:spPr>
          <a:xfrm>
            <a:off x="7646355" y="2208226"/>
            <a:ext cx="1918177" cy="461459"/>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Tên hàm</a:t>
            </a:r>
          </a:p>
        </p:txBody>
      </p:sp>
      <p:sp>
        <p:nvSpPr>
          <p:cNvPr id="22" name="Rectangle: Rounded Corners 36">
            <a:extLst>
              <a:ext uri="{FF2B5EF4-FFF2-40B4-BE49-F238E27FC236}">
                <a16:creationId xmlns:a16="http://schemas.microsoft.com/office/drawing/2014/main" id="{1FD27FC1-7500-4517-99AA-AF924D791BF1}"/>
              </a:ext>
            </a:extLst>
          </p:cNvPr>
          <p:cNvSpPr/>
          <p:nvPr/>
        </p:nvSpPr>
        <p:spPr>
          <a:xfrm>
            <a:off x="8299662" y="5019479"/>
            <a:ext cx="1897552" cy="924121"/>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Danh</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sách</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tham</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số</a:t>
            </a:r>
            <a:endPar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26" name="Picture 25"/>
          <p:cNvPicPr>
            <a:picLocks noChangeAspect="1"/>
          </p:cNvPicPr>
          <p:nvPr/>
        </p:nvPicPr>
        <p:blipFill>
          <a:blip r:embed="rId2"/>
          <a:stretch>
            <a:fillRect/>
          </a:stretch>
        </p:blipFill>
        <p:spPr>
          <a:xfrm>
            <a:off x="1430289" y="3460953"/>
            <a:ext cx="8258175" cy="1400175"/>
          </a:xfrm>
          <a:prstGeom prst="rect">
            <a:avLst/>
          </a:prstGeom>
        </p:spPr>
      </p:pic>
      <p:sp>
        <p:nvSpPr>
          <p:cNvPr id="24" name="Rectangle: Rounded Corners 41">
            <a:extLst>
              <a:ext uri="{FF2B5EF4-FFF2-40B4-BE49-F238E27FC236}">
                <a16:creationId xmlns:a16="http://schemas.microsoft.com/office/drawing/2014/main" id="{BF2F0C9B-3884-4524-ABC3-BC893FC44846}"/>
              </a:ext>
            </a:extLst>
          </p:cNvPr>
          <p:cNvSpPr/>
          <p:nvPr/>
        </p:nvSpPr>
        <p:spPr>
          <a:xfrm>
            <a:off x="1424474" y="4937406"/>
            <a:ext cx="1897552" cy="924121"/>
          </a:xfrm>
          <a:prstGeom prst="roundRect">
            <a:avLst/>
          </a:prstGeom>
          <a:solidFill>
            <a:schemeClr val="bg1"/>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Khối</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lệnh</a:t>
            </a:r>
            <a:r>
              <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 của </a:t>
            </a:r>
            <a:r>
              <a:rPr lang="en-US" sz="2800" b="1" dirty="0" err="1">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hàm</a:t>
            </a:r>
            <a:endParaRPr lang="en-US" sz="28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73DF77B8-6DEF-4515-BF96-4D27CBFB0E90}"/>
              </a:ext>
            </a:extLst>
          </p:cNvPr>
          <p:cNvCxnSpPr>
            <a:cxnSpLocks/>
          </p:cNvCxnSpPr>
          <p:nvPr/>
        </p:nvCxnSpPr>
        <p:spPr>
          <a:xfrm flipV="1">
            <a:off x="2452159" y="4093151"/>
            <a:ext cx="358446" cy="695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FB70CFB-C796-4AAB-9872-5FF3450E755E}"/>
              </a:ext>
            </a:extLst>
          </p:cNvPr>
          <p:cNvCxnSpPr>
            <a:cxnSpLocks/>
          </p:cNvCxnSpPr>
          <p:nvPr/>
        </p:nvCxnSpPr>
        <p:spPr>
          <a:xfrm>
            <a:off x="2024694" y="3015240"/>
            <a:ext cx="32706" cy="523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5025015-CCDB-4BF3-82F1-228C03C049BF}"/>
              </a:ext>
            </a:extLst>
          </p:cNvPr>
          <p:cNvCxnSpPr>
            <a:cxnSpLocks/>
          </p:cNvCxnSpPr>
          <p:nvPr/>
        </p:nvCxnSpPr>
        <p:spPr>
          <a:xfrm flipH="1">
            <a:off x="3921283" y="2929255"/>
            <a:ext cx="1738384" cy="642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FD02469-EEB2-4D3A-B4A1-3E5B4B2ADB95}"/>
              </a:ext>
            </a:extLst>
          </p:cNvPr>
          <p:cNvCxnSpPr>
            <a:cxnSpLocks/>
            <a:stCxn id="20" idx="2"/>
          </p:cNvCxnSpPr>
          <p:nvPr/>
        </p:nvCxnSpPr>
        <p:spPr>
          <a:xfrm flipH="1">
            <a:off x="6266243" y="2669685"/>
            <a:ext cx="2339201" cy="895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AC57515-1824-4715-80E7-B7411A71F98E}"/>
              </a:ext>
            </a:extLst>
          </p:cNvPr>
          <p:cNvCxnSpPr>
            <a:cxnSpLocks/>
            <a:stCxn id="22" idx="0"/>
          </p:cNvCxnSpPr>
          <p:nvPr/>
        </p:nvCxnSpPr>
        <p:spPr>
          <a:xfrm flipH="1" flipV="1">
            <a:off x="8534400" y="3732840"/>
            <a:ext cx="714038" cy="1286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949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549928" y="1163488"/>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2922493" y="1275782"/>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1956523" y="1133394"/>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C403E4B5-22E2-4106-BBF6-5ACBD5E30518}"/>
              </a:ext>
            </a:extLst>
          </p:cNvPr>
          <p:cNvSpPr/>
          <p:nvPr/>
        </p:nvSpPr>
        <p:spPr>
          <a:xfrm>
            <a:off x="1789930" y="2044836"/>
            <a:ext cx="2890689" cy="5618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1.Vòng lặp for</a:t>
            </a:r>
          </a:p>
        </p:txBody>
      </p:sp>
      <p:sp>
        <p:nvSpPr>
          <p:cNvPr id="16" name="Arrow: Pentagon 24">
            <a:extLst>
              <a:ext uri="{FF2B5EF4-FFF2-40B4-BE49-F238E27FC236}">
                <a16:creationId xmlns:a16="http://schemas.microsoft.com/office/drawing/2014/main" id="{2ACA5747-8446-4094-B4BF-5320576B30F0}"/>
              </a:ext>
            </a:extLst>
          </p:cNvPr>
          <p:cNvSpPr/>
          <p:nvPr/>
        </p:nvSpPr>
        <p:spPr>
          <a:xfrm>
            <a:off x="2386622" y="2784432"/>
            <a:ext cx="5461978" cy="56186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Duyệt theo chỉ số(index)</a:t>
            </a:r>
          </a:p>
        </p:txBody>
      </p:sp>
      <p:sp>
        <p:nvSpPr>
          <p:cNvPr id="17" name="Arrow: Pentagon 30">
            <a:extLst>
              <a:ext uri="{FF2B5EF4-FFF2-40B4-BE49-F238E27FC236}">
                <a16:creationId xmlns:a16="http://schemas.microsoft.com/office/drawing/2014/main" id="{160C1F48-A45A-4257-87FA-51577EE17607}"/>
              </a:ext>
            </a:extLst>
          </p:cNvPr>
          <p:cNvSpPr/>
          <p:nvPr/>
        </p:nvSpPr>
        <p:spPr>
          <a:xfrm>
            <a:off x="3020759" y="3529174"/>
            <a:ext cx="5056441" cy="56186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Biết tr</a:t>
            </a:r>
            <a:r>
              <a:rPr lang="vi-VN" sz="2800">
                <a:solidFill>
                  <a:srgbClr val="C00000"/>
                </a:solidFill>
              </a:rPr>
              <a:t>ư</a:t>
            </a:r>
            <a:r>
              <a:rPr lang="en-US" sz="2800">
                <a:solidFill>
                  <a:srgbClr val="C00000"/>
                </a:solidFill>
              </a:rPr>
              <a:t>ớc số lần lặp</a:t>
            </a:r>
          </a:p>
        </p:txBody>
      </p:sp>
      <p:sp>
        <p:nvSpPr>
          <p:cNvPr id="18" name="Callout: Down Arrow 2">
            <a:extLst>
              <a:ext uri="{FF2B5EF4-FFF2-40B4-BE49-F238E27FC236}">
                <a16:creationId xmlns:a16="http://schemas.microsoft.com/office/drawing/2014/main" id="{254448C3-805D-4C8E-8DE1-C5F274B3FFA5}"/>
              </a:ext>
            </a:extLst>
          </p:cNvPr>
          <p:cNvSpPr/>
          <p:nvPr/>
        </p:nvSpPr>
        <p:spPr>
          <a:xfrm>
            <a:off x="4888107" y="4266197"/>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19" name="Rectangle 18">
            <a:extLst>
              <a:ext uri="{FF2B5EF4-FFF2-40B4-BE49-F238E27FC236}">
                <a16:creationId xmlns:a16="http://schemas.microsoft.com/office/drawing/2014/main" id="{CE838C4E-A180-41D8-9363-41C88D399F74}"/>
              </a:ext>
            </a:extLst>
          </p:cNvPr>
          <p:cNvSpPr/>
          <p:nvPr/>
        </p:nvSpPr>
        <p:spPr>
          <a:xfrm>
            <a:off x="1295400" y="4996994"/>
            <a:ext cx="10667999" cy="1251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for</a:t>
            </a:r>
            <a:r>
              <a:rPr lang="en-US" sz="2800" dirty="0">
                <a:solidFill>
                  <a:schemeClr val="tx1">
                    <a:lumMod val="95000"/>
                    <a:lumOff val="5000"/>
                  </a:schemeClr>
                </a:solidFill>
              </a:rPr>
              <a:t>(</a:t>
            </a:r>
            <a:r>
              <a:rPr lang="en-US" sz="2800" dirty="0" err="1">
                <a:solidFill>
                  <a:schemeClr val="tx1">
                    <a:lumMod val="95000"/>
                    <a:lumOff val="5000"/>
                  </a:schemeClr>
                </a:solidFill>
              </a:rPr>
              <a:t>chỉ</a:t>
            </a:r>
            <a:r>
              <a:rPr lang="en-US" sz="2800" dirty="0">
                <a:solidFill>
                  <a:schemeClr val="tx1">
                    <a:lumMod val="95000"/>
                    <a:lumOff val="5000"/>
                  </a:schemeClr>
                </a:solidFill>
              </a:rPr>
              <a:t> </a:t>
            </a:r>
            <a:r>
              <a:rPr lang="en-US" sz="2800" dirty="0" err="1">
                <a:solidFill>
                  <a:schemeClr val="tx1">
                    <a:lumMod val="95000"/>
                    <a:lumOff val="5000"/>
                  </a:schemeClr>
                </a:solidFill>
              </a:rPr>
              <a:t>số</a:t>
            </a:r>
            <a:r>
              <a:rPr lang="en-US" sz="2800" dirty="0">
                <a:solidFill>
                  <a:schemeClr val="tx1">
                    <a:lumMod val="95000"/>
                    <a:lumOff val="5000"/>
                  </a:schemeClr>
                </a:solidFill>
              </a:rPr>
              <a:t> </a:t>
            </a:r>
            <a:r>
              <a:rPr lang="en-US" sz="2800" dirty="0" err="1">
                <a:solidFill>
                  <a:schemeClr val="tx1">
                    <a:lumMod val="95000"/>
                    <a:lumOff val="5000"/>
                  </a:schemeClr>
                </a:solidFill>
              </a:rPr>
              <a:t>bắt</a:t>
            </a:r>
            <a:r>
              <a:rPr lang="en-US" sz="2800" dirty="0">
                <a:solidFill>
                  <a:schemeClr val="tx1">
                    <a:lumMod val="95000"/>
                    <a:lumOff val="5000"/>
                  </a:schemeClr>
                </a:solidFill>
              </a:rPr>
              <a:t> </a:t>
            </a:r>
            <a:r>
              <a:rPr lang="en-US" sz="2800" dirty="0" err="1">
                <a:solidFill>
                  <a:schemeClr val="tx1">
                    <a:lumMod val="95000"/>
                    <a:lumOff val="5000"/>
                  </a:schemeClr>
                </a:solidFill>
              </a:rPr>
              <a:t>đầu</a:t>
            </a:r>
            <a:r>
              <a:rPr lang="en-US" sz="2800" dirty="0">
                <a:solidFill>
                  <a:schemeClr val="tx1">
                    <a:lumMod val="95000"/>
                    <a:lumOff val="5000"/>
                  </a:schemeClr>
                </a:solidFill>
              </a:rPr>
              <a:t> </a:t>
            </a:r>
            <a:r>
              <a:rPr lang="en-US" sz="2800" dirty="0" err="1">
                <a:solidFill>
                  <a:schemeClr val="tx1">
                    <a:lumMod val="95000"/>
                    <a:lumOff val="5000"/>
                  </a:schemeClr>
                </a:solidFill>
              </a:rPr>
              <a:t>lặp</a:t>
            </a:r>
            <a:r>
              <a:rPr lang="en-US" sz="2800" dirty="0">
                <a:solidFill>
                  <a:srgbClr val="C00000"/>
                </a:solidFill>
              </a:rPr>
              <a:t>;</a:t>
            </a:r>
            <a:r>
              <a:rPr lang="en-US" sz="2800" dirty="0">
                <a:solidFill>
                  <a:schemeClr val="tx1">
                    <a:lumMod val="95000"/>
                    <a:lumOff val="5000"/>
                  </a:schemeClr>
                </a:solidFill>
              </a:rPr>
              <a:t> </a:t>
            </a:r>
            <a:r>
              <a:rPr lang="en-US" sz="2800" dirty="0" err="1">
                <a:solidFill>
                  <a:schemeClr val="tx1">
                    <a:lumMod val="95000"/>
                    <a:lumOff val="5000"/>
                  </a:schemeClr>
                </a:solidFill>
              </a:rPr>
              <a:t>điều</a:t>
            </a:r>
            <a:r>
              <a:rPr lang="en-US" sz="2800" dirty="0">
                <a:solidFill>
                  <a:schemeClr val="tx1">
                    <a:lumMod val="95000"/>
                    <a:lumOff val="5000"/>
                  </a:schemeClr>
                </a:solidFill>
              </a:rPr>
              <a:t> </a:t>
            </a:r>
            <a:r>
              <a:rPr lang="en-US" sz="2800" dirty="0" err="1">
                <a:solidFill>
                  <a:schemeClr val="tx1">
                    <a:lumMod val="95000"/>
                    <a:lumOff val="5000"/>
                  </a:schemeClr>
                </a:solidFill>
              </a:rPr>
              <a:t>kiện</a:t>
            </a:r>
            <a:r>
              <a:rPr lang="en-US" sz="2800" dirty="0">
                <a:solidFill>
                  <a:schemeClr val="tx1">
                    <a:lumMod val="95000"/>
                    <a:lumOff val="5000"/>
                  </a:schemeClr>
                </a:solidFill>
              </a:rPr>
              <a:t> </a:t>
            </a:r>
            <a:r>
              <a:rPr lang="en-US" sz="2800" dirty="0" err="1">
                <a:solidFill>
                  <a:schemeClr val="tx1">
                    <a:lumMod val="95000"/>
                    <a:lumOff val="5000"/>
                  </a:schemeClr>
                </a:solidFill>
              </a:rPr>
              <a:t>lặp</a:t>
            </a:r>
            <a:r>
              <a:rPr lang="en-US" sz="2800" dirty="0">
                <a:solidFill>
                  <a:srgbClr val="C00000"/>
                </a:solidFill>
              </a:rPr>
              <a:t>;</a:t>
            </a:r>
            <a:r>
              <a:rPr lang="en-US" sz="2800" dirty="0">
                <a:solidFill>
                  <a:schemeClr val="tx1">
                    <a:lumMod val="95000"/>
                    <a:lumOff val="5000"/>
                  </a:schemeClr>
                </a:solidFill>
              </a:rPr>
              <a:t> </a:t>
            </a:r>
            <a:r>
              <a:rPr lang="en-US" sz="2800" dirty="0" err="1">
                <a:solidFill>
                  <a:schemeClr val="tx1">
                    <a:lumMod val="95000"/>
                    <a:lumOff val="5000"/>
                  </a:schemeClr>
                </a:solidFill>
              </a:rPr>
              <a:t>tăng</a:t>
            </a:r>
            <a:r>
              <a:rPr lang="en-US" sz="2800" dirty="0">
                <a:solidFill>
                  <a:schemeClr val="tx1">
                    <a:lumMod val="95000"/>
                    <a:lumOff val="5000"/>
                  </a:schemeClr>
                </a:solidFill>
              </a:rPr>
              <a:t>/</a:t>
            </a:r>
            <a:r>
              <a:rPr lang="en-US" sz="2800" dirty="0" err="1">
                <a:solidFill>
                  <a:schemeClr val="tx1">
                    <a:lumMod val="95000"/>
                    <a:lumOff val="5000"/>
                  </a:schemeClr>
                </a:solidFill>
              </a:rPr>
              <a:t>giảm</a:t>
            </a:r>
            <a:r>
              <a:rPr lang="en-US" sz="2800" dirty="0">
                <a:solidFill>
                  <a:schemeClr val="tx1">
                    <a:lumMod val="95000"/>
                    <a:lumOff val="5000"/>
                  </a:schemeClr>
                </a:solidFill>
              </a:rPr>
              <a:t> </a:t>
            </a:r>
            <a:r>
              <a:rPr lang="en-US" sz="2800" dirty="0" err="1">
                <a:solidFill>
                  <a:schemeClr val="tx1">
                    <a:lumMod val="95000"/>
                    <a:lumOff val="5000"/>
                  </a:schemeClr>
                </a:solidFill>
              </a:rPr>
              <a:t>chỉ</a:t>
            </a:r>
            <a:r>
              <a:rPr lang="en-US" sz="2800" dirty="0">
                <a:solidFill>
                  <a:schemeClr val="tx1">
                    <a:lumMod val="95000"/>
                    <a:lumOff val="5000"/>
                  </a:schemeClr>
                </a:solidFill>
              </a:rPr>
              <a:t> </a:t>
            </a:r>
            <a:r>
              <a:rPr lang="en-US" sz="2800" dirty="0" err="1">
                <a:solidFill>
                  <a:schemeClr val="tx1">
                    <a:lumMod val="95000"/>
                    <a:lumOff val="5000"/>
                  </a:schemeClr>
                </a:solidFill>
              </a:rPr>
              <a:t>số</a:t>
            </a:r>
            <a:r>
              <a:rPr lang="en-US" sz="2800" dirty="0">
                <a:solidFill>
                  <a:schemeClr val="tx1">
                    <a:lumMod val="95000"/>
                    <a:lumOff val="5000"/>
                  </a:schemeClr>
                </a:solidFill>
              </a:rPr>
              <a:t> </a:t>
            </a:r>
            <a:r>
              <a:rPr lang="en-US" sz="2800" dirty="0" err="1">
                <a:solidFill>
                  <a:schemeClr val="tx1">
                    <a:lumMod val="95000"/>
                    <a:lumOff val="5000"/>
                  </a:schemeClr>
                </a:solidFill>
              </a:rPr>
              <a:t>lặp</a:t>
            </a:r>
            <a:r>
              <a:rPr lang="en-US" sz="2800" dirty="0">
                <a:solidFill>
                  <a:schemeClr val="tx1">
                    <a:lumMod val="95000"/>
                    <a:lumOff val="5000"/>
                  </a:schemeClr>
                </a:solidFill>
              </a:rPr>
              <a:t>) {</a:t>
            </a:r>
            <a:br>
              <a:rPr lang="en-US" sz="2800" dirty="0">
                <a:solidFill>
                  <a:schemeClr val="tx1">
                    <a:lumMod val="95000"/>
                    <a:lumOff val="5000"/>
                  </a:schemeClr>
                </a:solidFill>
              </a:rPr>
            </a:br>
            <a:r>
              <a:rPr lang="en-US" sz="2800" dirty="0">
                <a:solidFill>
                  <a:schemeClr val="tx1">
                    <a:lumMod val="95000"/>
                    <a:lumOff val="5000"/>
                  </a:schemeClr>
                </a:solidFill>
              </a:rPr>
              <a:t>	//</a:t>
            </a:r>
            <a:r>
              <a:rPr lang="en-US" sz="2800" dirty="0" err="1">
                <a:solidFill>
                  <a:schemeClr val="tx1">
                    <a:lumMod val="95000"/>
                    <a:lumOff val="5000"/>
                  </a:schemeClr>
                </a:solidFill>
              </a:rPr>
              <a:t>Khối</a:t>
            </a:r>
            <a:r>
              <a:rPr lang="en-US" sz="2800" dirty="0">
                <a:solidFill>
                  <a:schemeClr val="tx1">
                    <a:lumMod val="95000"/>
                    <a:lumOff val="5000"/>
                  </a:schemeClr>
                </a:solidFill>
              </a:rPr>
              <a:t> </a:t>
            </a:r>
            <a:r>
              <a:rPr lang="en-US" sz="2800" dirty="0" err="1">
                <a:solidFill>
                  <a:schemeClr val="tx1">
                    <a:lumMod val="95000"/>
                    <a:lumOff val="5000"/>
                  </a:schemeClr>
                </a:solidFill>
              </a:rPr>
              <a:t>lệnh</a:t>
            </a:r>
            <a:r>
              <a:rPr lang="en-US" sz="2800" dirty="0">
                <a:solidFill>
                  <a:schemeClr val="tx1">
                    <a:lumMod val="95000"/>
                    <a:lumOff val="5000"/>
                  </a:schemeClr>
                </a:solidFill>
              </a:rPr>
              <a:t> </a:t>
            </a:r>
            <a:r>
              <a:rPr lang="en-US" sz="2800" dirty="0" err="1">
                <a:solidFill>
                  <a:schemeClr val="tx1">
                    <a:lumMod val="95000"/>
                    <a:lumOff val="5000"/>
                  </a:schemeClr>
                </a:solidFill>
              </a:rPr>
              <a:t>lặp</a:t>
            </a:r>
            <a:endParaRPr lang="en-US" sz="2800" dirty="0">
              <a:solidFill>
                <a:schemeClr val="tx1">
                  <a:lumMod val="95000"/>
                  <a:lumOff val="5000"/>
                </a:schemeClr>
              </a:solidFill>
            </a:endParaRPr>
          </a:p>
          <a:p>
            <a:r>
              <a:rPr lang="en-US" sz="2800" dirty="0">
                <a:solidFill>
                  <a:schemeClr val="tx1">
                    <a:lumMod val="95000"/>
                    <a:lumOff val="5000"/>
                  </a:schemeClr>
                </a:solidFill>
              </a:rPr>
              <a:t>}</a:t>
            </a:r>
          </a:p>
        </p:txBody>
      </p:sp>
    </p:spTree>
    <p:extLst>
      <p:ext uri="{BB962C8B-B14F-4D97-AF65-F5344CB8AC3E}">
        <p14:creationId xmlns:p14="http://schemas.microsoft.com/office/powerpoint/2010/main" val="15091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702328" y="1411078"/>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3074893" y="1523372"/>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2108923" y="1380984"/>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pic>
        <p:nvPicPr>
          <p:cNvPr id="2" name="Picture 1"/>
          <p:cNvPicPr>
            <a:picLocks noChangeAspect="1"/>
          </p:cNvPicPr>
          <p:nvPr/>
        </p:nvPicPr>
        <p:blipFill>
          <a:blip r:embed="rId2"/>
          <a:stretch>
            <a:fillRect/>
          </a:stretch>
        </p:blipFill>
        <p:spPr>
          <a:xfrm>
            <a:off x="3100772" y="2190883"/>
            <a:ext cx="5800725" cy="3457575"/>
          </a:xfrm>
          <a:prstGeom prst="rect">
            <a:avLst/>
          </a:prstGeom>
        </p:spPr>
      </p:pic>
    </p:spTree>
    <p:extLst>
      <p:ext uri="{BB962C8B-B14F-4D97-AF65-F5344CB8AC3E}">
        <p14:creationId xmlns:p14="http://schemas.microsoft.com/office/powerpoint/2010/main" val="154894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702328" y="1173094"/>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3074893" y="1285388"/>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2108923" y="1143000"/>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C403E4B5-22E2-4106-BBF6-5ACBD5E30518}"/>
              </a:ext>
            </a:extLst>
          </p:cNvPr>
          <p:cNvSpPr/>
          <p:nvPr/>
        </p:nvSpPr>
        <p:spPr>
          <a:xfrm>
            <a:off x="1942329" y="1944250"/>
            <a:ext cx="4058478" cy="42819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1.Vòng </a:t>
            </a:r>
            <a:r>
              <a:rPr lang="en-US" sz="2800" dirty="0" err="1"/>
              <a:t>lặp</a:t>
            </a:r>
            <a:r>
              <a:rPr lang="en-US" sz="2800" dirty="0"/>
              <a:t> while()</a:t>
            </a:r>
          </a:p>
        </p:txBody>
      </p:sp>
      <p:sp>
        <p:nvSpPr>
          <p:cNvPr id="16" name="Arrow: Pentagon 24">
            <a:extLst>
              <a:ext uri="{FF2B5EF4-FFF2-40B4-BE49-F238E27FC236}">
                <a16:creationId xmlns:a16="http://schemas.microsoft.com/office/drawing/2014/main" id="{2ACA5747-8446-4094-B4BF-5320576B30F0}"/>
              </a:ext>
            </a:extLst>
          </p:cNvPr>
          <p:cNvSpPr/>
          <p:nvPr/>
        </p:nvSpPr>
        <p:spPr>
          <a:xfrm>
            <a:off x="2561056" y="2521191"/>
            <a:ext cx="7040144" cy="428192"/>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 KHÔNG </a:t>
            </a:r>
            <a:r>
              <a:rPr lang="en-US" sz="2800" dirty="0" err="1">
                <a:solidFill>
                  <a:srgbClr val="C00000"/>
                </a:solidFill>
              </a:rPr>
              <a:t>duyệt</a:t>
            </a:r>
            <a:r>
              <a:rPr lang="en-US" sz="2800" dirty="0">
                <a:solidFill>
                  <a:srgbClr val="C00000"/>
                </a:solidFill>
              </a:rPr>
              <a:t> </a:t>
            </a:r>
            <a:r>
              <a:rPr lang="en-US" sz="2800" dirty="0" err="1">
                <a:solidFill>
                  <a:srgbClr val="C00000"/>
                </a:solidFill>
              </a:rPr>
              <a:t>theo</a:t>
            </a:r>
            <a:r>
              <a:rPr lang="en-US" sz="2800" dirty="0">
                <a:solidFill>
                  <a:srgbClr val="C00000"/>
                </a:solidFill>
              </a:rPr>
              <a:t> </a:t>
            </a:r>
            <a:r>
              <a:rPr lang="en-US" sz="2800" dirty="0" err="1">
                <a:solidFill>
                  <a:srgbClr val="C00000"/>
                </a:solidFill>
              </a:rPr>
              <a:t>chỉ</a:t>
            </a:r>
            <a:r>
              <a:rPr lang="en-US" sz="2800" dirty="0">
                <a:solidFill>
                  <a:srgbClr val="C00000"/>
                </a:solidFill>
              </a:rPr>
              <a:t> </a:t>
            </a:r>
            <a:r>
              <a:rPr lang="en-US" sz="2800" dirty="0" err="1">
                <a:solidFill>
                  <a:srgbClr val="C00000"/>
                </a:solidFill>
              </a:rPr>
              <a:t>số</a:t>
            </a:r>
            <a:r>
              <a:rPr lang="en-US" sz="2800" dirty="0">
                <a:solidFill>
                  <a:srgbClr val="C00000"/>
                </a:solidFill>
              </a:rPr>
              <a:t>(index)</a:t>
            </a:r>
          </a:p>
        </p:txBody>
      </p:sp>
      <p:sp>
        <p:nvSpPr>
          <p:cNvPr id="17" name="Arrow: Pentagon 30">
            <a:extLst>
              <a:ext uri="{FF2B5EF4-FFF2-40B4-BE49-F238E27FC236}">
                <a16:creationId xmlns:a16="http://schemas.microsoft.com/office/drawing/2014/main" id="{160C1F48-A45A-4257-87FA-51577EE17607}"/>
              </a:ext>
            </a:extLst>
          </p:cNvPr>
          <p:cNvSpPr/>
          <p:nvPr/>
        </p:nvSpPr>
        <p:spPr>
          <a:xfrm>
            <a:off x="3074893" y="3200554"/>
            <a:ext cx="6602507"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KHÔNG biết tr</a:t>
            </a:r>
            <a:r>
              <a:rPr lang="vi-VN" sz="2800">
                <a:solidFill>
                  <a:srgbClr val="C00000"/>
                </a:solidFill>
              </a:rPr>
              <a:t>ư</a:t>
            </a:r>
            <a:r>
              <a:rPr lang="en-US" sz="2800">
                <a:solidFill>
                  <a:srgbClr val="C00000"/>
                </a:solidFill>
              </a:rPr>
              <a:t>ớc số lần lặp</a:t>
            </a:r>
          </a:p>
        </p:txBody>
      </p:sp>
      <p:sp>
        <p:nvSpPr>
          <p:cNvPr id="18" name="Callout: Down Arrow 2">
            <a:extLst>
              <a:ext uri="{FF2B5EF4-FFF2-40B4-BE49-F238E27FC236}">
                <a16:creationId xmlns:a16="http://schemas.microsoft.com/office/drawing/2014/main" id="{254448C3-805D-4C8E-8DE1-C5F274B3FFA5}"/>
              </a:ext>
            </a:extLst>
          </p:cNvPr>
          <p:cNvSpPr/>
          <p:nvPr/>
        </p:nvSpPr>
        <p:spPr>
          <a:xfrm>
            <a:off x="5040507" y="4275803"/>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19" name="Rectangle 18">
            <a:extLst>
              <a:ext uri="{FF2B5EF4-FFF2-40B4-BE49-F238E27FC236}">
                <a16:creationId xmlns:a16="http://schemas.microsoft.com/office/drawing/2014/main" id="{CE838C4E-A180-41D8-9363-41C88D399F74}"/>
              </a:ext>
            </a:extLst>
          </p:cNvPr>
          <p:cNvSpPr/>
          <p:nvPr/>
        </p:nvSpPr>
        <p:spPr>
          <a:xfrm>
            <a:off x="1447801" y="5006600"/>
            <a:ext cx="10363200" cy="1251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while</a:t>
            </a:r>
            <a:r>
              <a:rPr lang="en-US" sz="2800" dirty="0">
                <a:solidFill>
                  <a:schemeClr val="tx1"/>
                </a:solidFill>
              </a:rPr>
              <a:t>(</a:t>
            </a:r>
            <a:r>
              <a:rPr lang="en-US" sz="2800" dirty="0" err="1">
                <a:solidFill>
                  <a:schemeClr val="tx1"/>
                </a:solidFill>
              </a:rPr>
              <a:t>điều</a:t>
            </a:r>
            <a:r>
              <a:rPr lang="en-US" sz="2800" dirty="0">
                <a:solidFill>
                  <a:schemeClr val="tx1"/>
                </a:solidFill>
              </a:rPr>
              <a:t> </a:t>
            </a:r>
            <a:r>
              <a:rPr lang="en-US" sz="2800" dirty="0" err="1">
                <a:solidFill>
                  <a:schemeClr val="tx1"/>
                </a:solidFill>
              </a:rPr>
              <a:t>kiện</a:t>
            </a:r>
            <a:r>
              <a:rPr lang="en-US" sz="2800" dirty="0">
                <a:solidFill>
                  <a:schemeClr val="tx1"/>
                </a:solidFill>
              </a:rPr>
              <a:t> </a:t>
            </a:r>
            <a:r>
              <a:rPr lang="en-US" sz="2800" dirty="0" err="1">
                <a:solidFill>
                  <a:schemeClr val="tx1"/>
                </a:solidFill>
              </a:rPr>
              <a:t>lặp</a:t>
            </a:r>
            <a:r>
              <a:rPr lang="en-US" sz="2800" dirty="0">
                <a:solidFill>
                  <a:schemeClr val="tx1"/>
                </a:solidFill>
              </a:rPr>
              <a:t>){</a:t>
            </a:r>
          </a:p>
          <a:p>
            <a:r>
              <a:rPr lang="en-US" sz="2800" dirty="0">
                <a:solidFill>
                  <a:schemeClr val="tx1"/>
                </a:solidFill>
              </a:rPr>
              <a:t>	//</a:t>
            </a:r>
            <a:r>
              <a:rPr lang="en-US" sz="2800" dirty="0" err="1">
                <a:solidFill>
                  <a:schemeClr val="tx1"/>
                </a:solidFill>
              </a:rPr>
              <a:t>Khối</a:t>
            </a:r>
            <a:r>
              <a:rPr lang="en-US" sz="2800" dirty="0">
                <a:solidFill>
                  <a:schemeClr val="tx1"/>
                </a:solidFill>
              </a:rPr>
              <a:t> </a:t>
            </a:r>
            <a:r>
              <a:rPr lang="en-US" sz="2800" dirty="0" err="1">
                <a:solidFill>
                  <a:schemeClr val="tx1"/>
                </a:solidFill>
              </a:rPr>
              <a:t>lệnh</a:t>
            </a:r>
            <a:r>
              <a:rPr lang="en-US" sz="2800" dirty="0">
                <a:solidFill>
                  <a:schemeClr val="tx1"/>
                </a:solidFill>
              </a:rPr>
              <a:t> </a:t>
            </a:r>
            <a:r>
              <a:rPr lang="en-US" sz="2800" dirty="0" err="1">
                <a:solidFill>
                  <a:schemeClr val="tx1"/>
                </a:solidFill>
              </a:rPr>
              <a:t>lặp</a:t>
            </a:r>
            <a:endParaRPr lang="en-US" sz="2800" dirty="0">
              <a:solidFill>
                <a:schemeClr val="tx1"/>
              </a:solidFill>
            </a:endParaRPr>
          </a:p>
          <a:p>
            <a:r>
              <a:rPr lang="en-US" sz="2800" dirty="0">
                <a:solidFill>
                  <a:schemeClr val="tx1"/>
                </a:solidFill>
              </a:rPr>
              <a:t>}</a:t>
            </a:r>
          </a:p>
        </p:txBody>
      </p:sp>
      <p:sp>
        <p:nvSpPr>
          <p:cNvPr id="20" name="Arrow: Pentagon 17">
            <a:extLst>
              <a:ext uri="{FF2B5EF4-FFF2-40B4-BE49-F238E27FC236}">
                <a16:creationId xmlns:a16="http://schemas.microsoft.com/office/drawing/2014/main" id="{78914F14-9D99-448B-BB4E-64F26A1A202C}"/>
              </a:ext>
            </a:extLst>
          </p:cNvPr>
          <p:cNvSpPr/>
          <p:nvPr/>
        </p:nvSpPr>
        <p:spPr>
          <a:xfrm>
            <a:off x="3485581" y="3803906"/>
            <a:ext cx="7411019"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 </a:t>
            </a:r>
            <a:r>
              <a:rPr lang="en-US" sz="2800" dirty="0" err="1">
                <a:solidFill>
                  <a:srgbClr val="C00000"/>
                </a:solidFill>
              </a:rPr>
              <a:t>Kiểm</a:t>
            </a:r>
            <a:r>
              <a:rPr lang="en-US" sz="2800" dirty="0">
                <a:solidFill>
                  <a:srgbClr val="C00000"/>
                </a:solidFill>
              </a:rPr>
              <a:t> </a:t>
            </a:r>
            <a:r>
              <a:rPr lang="en-US" sz="2800" dirty="0" err="1">
                <a:solidFill>
                  <a:srgbClr val="C00000"/>
                </a:solidFill>
              </a:rPr>
              <a:t>tra</a:t>
            </a:r>
            <a:r>
              <a:rPr lang="en-US" sz="2800" dirty="0">
                <a:solidFill>
                  <a:srgbClr val="C00000"/>
                </a:solidFill>
              </a:rPr>
              <a:t> </a:t>
            </a:r>
            <a:r>
              <a:rPr lang="en-US" sz="2800" dirty="0" err="1">
                <a:solidFill>
                  <a:srgbClr val="C00000"/>
                </a:solidFill>
              </a:rPr>
              <a:t>điều</a:t>
            </a:r>
            <a:r>
              <a:rPr lang="en-US" sz="2800" dirty="0">
                <a:solidFill>
                  <a:srgbClr val="C00000"/>
                </a:solidFill>
              </a:rPr>
              <a:t> </a:t>
            </a:r>
            <a:r>
              <a:rPr lang="en-US" sz="2800" dirty="0" err="1">
                <a:solidFill>
                  <a:srgbClr val="C00000"/>
                </a:solidFill>
              </a:rPr>
              <a:t>kiện</a:t>
            </a:r>
            <a:r>
              <a:rPr lang="en-US" sz="2800" dirty="0">
                <a:solidFill>
                  <a:srgbClr val="C00000"/>
                </a:solidFill>
              </a:rPr>
              <a:t> </a:t>
            </a:r>
            <a:r>
              <a:rPr lang="en-US" sz="2800" dirty="0" err="1">
                <a:solidFill>
                  <a:srgbClr val="C00000"/>
                </a:solidFill>
              </a:rPr>
              <a:t>trước</a:t>
            </a:r>
            <a:r>
              <a:rPr lang="en-US" sz="2800" dirty="0">
                <a:solidFill>
                  <a:srgbClr val="C00000"/>
                </a:solidFill>
              </a:rPr>
              <a:t> </a:t>
            </a:r>
            <a:r>
              <a:rPr lang="en-US" sz="2800" dirty="0" err="1">
                <a:solidFill>
                  <a:srgbClr val="C00000"/>
                </a:solidFill>
              </a:rPr>
              <a:t>rồi</a:t>
            </a:r>
            <a:r>
              <a:rPr lang="en-US" sz="2800" dirty="0">
                <a:solidFill>
                  <a:srgbClr val="C00000"/>
                </a:solidFill>
              </a:rPr>
              <a:t> </a:t>
            </a:r>
            <a:r>
              <a:rPr lang="en-US" sz="2800" dirty="0" err="1">
                <a:solidFill>
                  <a:srgbClr val="C00000"/>
                </a:solidFill>
              </a:rPr>
              <a:t>lặp</a:t>
            </a:r>
            <a:endParaRPr lang="en-US" sz="2800" dirty="0">
              <a:solidFill>
                <a:srgbClr val="C00000"/>
              </a:solidFill>
            </a:endParaRPr>
          </a:p>
        </p:txBody>
      </p:sp>
    </p:spTree>
    <p:extLst>
      <p:ext uri="{BB962C8B-B14F-4D97-AF65-F5344CB8AC3E}">
        <p14:creationId xmlns:p14="http://schemas.microsoft.com/office/powerpoint/2010/main" val="162939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321328" y="1173094"/>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2693893" y="1285388"/>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1727923" y="1143000"/>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pic>
        <p:nvPicPr>
          <p:cNvPr id="1026" name="Picture 2" descr="Vòng lặp while trong java với ví dụ cụ thể - Deft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403916"/>
            <a:ext cx="4010025"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67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0175E24F-5F12-4A31-977C-92B14D6ED094}"/>
              </a:ext>
            </a:extLst>
          </p:cNvPr>
          <p:cNvGrpSpPr/>
          <p:nvPr/>
        </p:nvGrpSpPr>
        <p:grpSpPr>
          <a:xfrm>
            <a:off x="1702328" y="1173094"/>
            <a:ext cx="8889472" cy="701040"/>
            <a:chOff x="3129129" y="1121776"/>
            <a:chExt cx="5933741" cy="1171624"/>
          </a:xfrm>
        </p:grpSpPr>
        <p:sp>
          <p:nvSpPr>
            <p:cNvPr id="7" name="圆角矩形 2">
              <a:extLst>
                <a:ext uri="{FF2B5EF4-FFF2-40B4-BE49-F238E27FC236}">
                  <a16:creationId xmlns:a16="http://schemas.microsoft.com/office/drawing/2014/main" id="{8A13CB64-3818-4074-A703-C94F0F6A0E13}"/>
                </a:ext>
              </a:extLst>
            </p:cNvPr>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a:extLst>
                <a:ext uri="{FF2B5EF4-FFF2-40B4-BE49-F238E27FC236}">
                  <a16:creationId xmlns:a16="http://schemas.microsoft.com/office/drawing/2014/main" id="{103904A3-E641-4FA8-A2E5-9DB429CADAC8}"/>
                </a:ext>
              </a:extLst>
            </p:cNvPr>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a:extLst>
              <a:ext uri="{FF2B5EF4-FFF2-40B4-BE49-F238E27FC236}">
                <a16:creationId xmlns:a16="http://schemas.microsoft.com/office/drawing/2014/main" id="{2FBE4E7E-9361-4FAE-9EDA-DEB6ACC195E6}"/>
              </a:ext>
            </a:extLst>
          </p:cNvPr>
          <p:cNvSpPr txBox="1"/>
          <p:nvPr/>
        </p:nvSpPr>
        <p:spPr>
          <a:xfrm>
            <a:off x="3074893" y="1285388"/>
            <a:ext cx="5522771" cy="461665"/>
          </a:xfrm>
          <a:prstGeom prst="rect">
            <a:avLst/>
          </a:prstGeom>
          <a:noFill/>
        </p:spPr>
        <p:txBody>
          <a:bodyPr wrap="square" rtlCol="0">
            <a:spAutoFit/>
          </a:bodyP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Vòng Lặp Trong Java</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a:extLst>
              <a:ext uri="{FF2B5EF4-FFF2-40B4-BE49-F238E27FC236}">
                <a16:creationId xmlns:a16="http://schemas.microsoft.com/office/drawing/2014/main" id="{C241E27F-2304-4863-9511-10B2B1CC4750}"/>
              </a:ext>
            </a:extLst>
          </p:cNvPr>
          <p:cNvGrpSpPr/>
          <p:nvPr/>
        </p:nvGrpSpPr>
        <p:grpSpPr>
          <a:xfrm>
            <a:off x="2108923" y="1143000"/>
            <a:ext cx="860201" cy="789889"/>
            <a:chOff x="2912215" y="455848"/>
            <a:chExt cx="1066422" cy="1974366"/>
          </a:xfrm>
        </p:grpSpPr>
        <p:grpSp>
          <p:nvGrpSpPr>
            <p:cNvPr id="11" name="组合 5">
              <a:extLst>
                <a:ext uri="{FF2B5EF4-FFF2-40B4-BE49-F238E27FC236}">
                  <a16:creationId xmlns:a16="http://schemas.microsoft.com/office/drawing/2014/main" id="{1C3A665A-C7C6-4939-BF47-BD12F60A77FB}"/>
                </a:ext>
              </a:extLst>
            </p:cNvPr>
            <p:cNvGrpSpPr/>
            <p:nvPr/>
          </p:nvGrpSpPr>
          <p:grpSpPr>
            <a:xfrm>
              <a:off x="2912215" y="455848"/>
              <a:ext cx="1066422" cy="1974366"/>
              <a:chOff x="2996200" y="693603"/>
              <a:chExt cx="1014663" cy="1878543"/>
            </a:xfrm>
          </p:grpSpPr>
          <p:sp>
            <p:nvSpPr>
              <p:cNvPr id="13" name="椭圆 13">
                <a:extLst>
                  <a:ext uri="{FF2B5EF4-FFF2-40B4-BE49-F238E27FC236}">
                    <a16:creationId xmlns:a16="http://schemas.microsoft.com/office/drawing/2014/main" id="{A406167F-782A-421E-A6D9-07609F4DAD75}"/>
                  </a:ext>
                </a:extLst>
              </p:cNvPr>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a:extLst>
                  <a:ext uri="{FF2B5EF4-FFF2-40B4-BE49-F238E27FC236}">
                    <a16:creationId xmlns:a16="http://schemas.microsoft.com/office/drawing/2014/main" id="{8AC6A69C-98F5-43A1-AFF2-99CFB27FD06B}"/>
                  </a:ext>
                </a:extLst>
              </p:cNvPr>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a:extLst>
                <a:ext uri="{FF2B5EF4-FFF2-40B4-BE49-F238E27FC236}">
                  <a16:creationId xmlns:a16="http://schemas.microsoft.com/office/drawing/2014/main" id="{9772CA32-DA10-410B-BD1B-7442BD427930}"/>
                </a:ext>
              </a:extLst>
            </p:cNvPr>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10</a:t>
              </a:r>
              <a:endParaRPr lang="zh-CN" altLang="en-US" sz="2400" dirty="0">
                <a:solidFill>
                  <a:srgbClr val="E87071"/>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C403E4B5-22E2-4106-BBF6-5ACBD5E30518}"/>
              </a:ext>
            </a:extLst>
          </p:cNvPr>
          <p:cNvSpPr/>
          <p:nvPr/>
        </p:nvSpPr>
        <p:spPr>
          <a:xfrm>
            <a:off x="1942329" y="1944250"/>
            <a:ext cx="4058478" cy="42819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1.Vòng lặp do-while()</a:t>
            </a:r>
          </a:p>
        </p:txBody>
      </p:sp>
      <p:sp>
        <p:nvSpPr>
          <p:cNvPr id="16" name="Arrow: Pentagon 24">
            <a:extLst>
              <a:ext uri="{FF2B5EF4-FFF2-40B4-BE49-F238E27FC236}">
                <a16:creationId xmlns:a16="http://schemas.microsoft.com/office/drawing/2014/main" id="{2ACA5747-8446-4094-B4BF-5320576B30F0}"/>
              </a:ext>
            </a:extLst>
          </p:cNvPr>
          <p:cNvSpPr/>
          <p:nvPr/>
        </p:nvSpPr>
        <p:spPr>
          <a:xfrm>
            <a:off x="2561056" y="2521191"/>
            <a:ext cx="7040144" cy="428192"/>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 KHÔNG </a:t>
            </a:r>
            <a:r>
              <a:rPr lang="en-US" sz="2800" dirty="0" err="1">
                <a:solidFill>
                  <a:srgbClr val="C00000"/>
                </a:solidFill>
              </a:rPr>
              <a:t>duyệt</a:t>
            </a:r>
            <a:r>
              <a:rPr lang="en-US" sz="2800" dirty="0">
                <a:solidFill>
                  <a:srgbClr val="C00000"/>
                </a:solidFill>
              </a:rPr>
              <a:t> </a:t>
            </a:r>
            <a:r>
              <a:rPr lang="en-US" sz="2800" dirty="0" err="1">
                <a:solidFill>
                  <a:srgbClr val="C00000"/>
                </a:solidFill>
              </a:rPr>
              <a:t>theo</a:t>
            </a:r>
            <a:r>
              <a:rPr lang="en-US" sz="2800" dirty="0">
                <a:solidFill>
                  <a:srgbClr val="C00000"/>
                </a:solidFill>
              </a:rPr>
              <a:t> </a:t>
            </a:r>
            <a:r>
              <a:rPr lang="en-US" sz="2800" dirty="0" err="1">
                <a:solidFill>
                  <a:srgbClr val="C00000"/>
                </a:solidFill>
              </a:rPr>
              <a:t>chỉ</a:t>
            </a:r>
            <a:r>
              <a:rPr lang="en-US" sz="2800" dirty="0">
                <a:solidFill>
                  <a:srgbClr val="C00000"/>
                </a:solidFill>
              </a:rPr>
              <a:t> </a:t>
            </a:r>
            <a:r>
              <a:rPr lang="en-US" sz="2800" dirty="0" err="1">
                <a:solidFill>
                  <a:srgbClr val="C00000"/>
                </a:solidFill>
              </a:rPr>
              <a:t>số</a:t>
            </a:r>
            <a:r>
              <a:rPr lang="en-US" sz="2800" dirty="0">
                <a:solidFill>
                  <a:srgbClr val="C00000"/>
                </a:solidFill>
              </a:rPr>
              <a:t>(index)</a:t>
            </a:r>
          </a:p>
        </p:txBody>
      </p:sp>
      <p:sp>
        <p:nvSpPr>
          <p:cNvPr id="17" name="Arrow: Pentagon 30">
            <a:extLst>
              <a:ext uri="{FF2B5EF4-FFF2-40B4-BE49-F238E27FC236}">
                <a16:creationId xmlns:a16="http://schemas.microsoft.com/office/drawing/2014/main" id="{160C1F48-A45A-4257-87FA-51577EE17607}"/>
              </a:ext>
            </a:extLst>
          </p:cNvPr>
          <p:cNvSpPr/>
          <p:nvPr/>
        </p:nvSpPr>
        <p:spPr>
          <a:xfrm>
            <a:off x="3074893" y="3200554"/>
            <a:ext cx="6602507"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KHÔNG biết tr</a:t>
            </a:r>
            <a:r>
              <a:rPr lang="vi-VN" sz="2800">
                <a:solidFill>
                  <a:srgbClr val="C00000"/>
                </a:solidFill>
              </a:rPr>
              <a:t>ư</a:t>
            </a:r>
            <a:r>
              <a:rPr lang="en-US" sz="2800">
                <a:solidFill>
                  <a:srgbClr val="C00000"/>
                </a:solidFill>
              </a:rPr>
              <a:t>ớc số lần lặp</a:t>
            </a:r>
          </a:p>
        </p:txBody>
      </p:sp>
      <p:sp>
        <p:nvSpPr>
          <p:cNvPr id="18" name="Callout: Down Arrow 2">
            <a:extLst>
              <a:ext uri="{FF2B5EF4-FFF2-40B4-BE49-F238E27FC236}">
                <a16:creationId xmlns:a16="http://schemas.microsoft.com/office/drawing/2014/main" id="{254448C3-805D-4C8E-8DE1-C5F274B3FFA5}"/>
              </a:ext>
            </a:extLst>
          </p:cNvPr>
          <p:cNvSpPr/>
          <p:nvPr/>
        </p:nvSpPr>
        <p:spPr>
          <a:xfrm>
            <a:off x="5040507" y="4275803"/>
            <a:ext cx="2096870" cy="70104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19" name="Rectangle 18">
            <a:extLst>
              <a:ext uri="{FF2B5EF4-FFF2-40B4-BE49-F238E27FC236}">
                <a16:creationId xmlns:a16="http://schemas.microsoft.com/office/drawing/2014/main" id="{CE838C4E-A180-41D8-9363-41C88D399F74}"/>
              </a:ext>
            </a:extLst>
          </p:cNvPr>
          <p:cNvSpPr/>
          <p:nvPr/>
        </p:nvSpPr>
        <p:spPr>
          <a:xfrm>
            <a:off x="1524000" y="5016575"/>
            <a:ext cx="10363200" cy="1251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do</a:t>
            </a:r>
            <a:r>
              <a:rPr lang="en-US" sz="2800" dirty="0">
                <a:solidFill>
                  <a:schemeClr val="tx1"/>
                </a:solidFill>
              </a:rPr>
              <a:t>{</a:t>
            </a:r>
          </a:p>
          <a:p>
            <a:r>
              <a:rPr lang="en-US" sz="2800" dirty="0">
                <a:solidFill>
                  <a:schemeClr val="tx1"/>
                </a:solidFill>
              </a:rPr>
              <a:t>	//</a:t>
            </a:r>
            <a:r>
              <a:rPr lang="en-US" sz="2800" dirty="0" err="1">
                <a:solidFill>
                  <a:schemeClr val="tx1"/>
                </a:solidFill>
              </a:rPr>
              <a:t>Khối</a:t>
            </a:r>
            <a:r>
              <a:rPr lang="en-US" sz="2800" dirty="0">
                <a:solidFill>
                  <a:schemeClr val="tx1"/>
                </a:solidFill>
              </a:rPr>
              <a:t> </a:t>
            </a:r>
            <a:r>
              <a:rPr lang="en-US" sz="2800" dirty="0" err="1">
                <a:solidFill>
                  <a:schemeClr val="tx1"/>
                </a:solidFill>
              </a:rPr>
              <a:t>lệnh</a:t>
            </a:r>
            <a:r>
              <a:rPr lang="en-US" sz="2800" dirty="0">
                <a:solidFill>
                  <a:schemeClr val="tx1"/>
                </a:solidFill>
              </a:rPr>
              <a:t> </a:t>
            </a:r>
            <a:r>
              <a:rPr lang="en-US" sz="2800" dirty="0" err="1">
                <a:solidFill>
                  <a:schemeClr val="tx1"/>
                </a:solidFill>
              </a:rPr>
              <a:t>lặp</a:t>
            </a:r>
            <a:endParaRPr lang="en-US" sz="2800" dirty="0">
              <a:solidFill>
                <a:schemeClr val="tx1"/>
              </a:solidFill>
            </a:endParaRPr>
          </a:p>
          <a:p>
            <a:r>
              <a:rPr lang="en-US" sz="2800" dirty="0">
                <a:solidFill>
                  <a:schemeClr val="tx1"/>
                </a:solidFill>
              </a:rPr>
              <a:t>}</a:t>
            </a:r>
            <a:r>
              <a:rPr lang="en-US" sz="2800" dirty="0">
                <a:solidFill>
                  <a:srgbClr val="C00000"/>
                </a:solidFill>
              </a:rPr>
              <a:t> while</a:t>
            </a:r>
            <a:r>
              <a:rPr lang="en-US" sz="2800" dirty="0">
                <a:solidFill>
                  <a:schemeClr val="tx1"/>
                </a:solidFill>
              </a:rPr>
              <a:t>(</a:t>
            </a:r>
            <a:r>
              <a:rPr lang="en-US" sz="2800" dirty="0" err="1">
                <a:solidFill>
                  <a:schemeClr val="tx1"/>
                </a:solidFill>
              </a:rPr>
              <a:t>điều</a:t>
            </a:r>
            <a:r>
              <a:rPr lang="en-US" sz="2800" dirty="0">
                <a:solidFill>
                  <a:schemeClr val="tx1"/>
                </a:solidFill>
              </a:rPr>
              <a:t> </a:t>
            </a:r>
            <a:r>
              <a:rPr lang="en-US" sz="2800" dirty="0" err="1">
                <a:solidFill>
                  <a:schemeClr val="tx1"/>
                </a:solidFill>
              </a:rPr>
              <a:t>kiện</a:t>
            </a:r>
            <a:r>
              <a:rPr lang="en-US" sz="2800" dirty="0">
                <a:solidFill>
                  <a:schemeClr val="tx1"/>
                </a:solidFill>
              </a:rPr>
              <a:t> </a:t>
            </a:r>
            <a:r>
              <a:rPr lang="en-US" sz="2800" dirty="0" err="1">
                <a:solidFill>
                  <a:schemeClr val="tx1"/>
                </a:solidFill>
              </a:rPr>
              <a:t>lặp</a:t>
            </a:r>
            <a:r>
              <a:rPr lang="en-US" sz="2800" dirty="0">
                <a:solidFill>
                  <a:schemeClr val="tx1"/>
                </a:solidFill>
              </a:rPr>
              <a:t>);</a:t>
            </a:r>
          </a:p>
        </p:txBody>
      </p:sp>
      <p:sp>
        <p:nvSpPr>
          <p:cNvPr id="20" name="Arrow: Pentagon 17">
            <a:extLst>
              <a:ext uri="{FF2B5EF4-FFF2-40B4-BE49-F238E27FC236}">
                <a16:creationId xmlns:a16="http://schemas.microsoft.com/office/drawing/2014/main" id="{78914F14-9D99-448B-BB4E-64F26A1A202C}"/>
              </a:ext>
            </a:extLst>
          </p:cNvPr>
          <p:cNvSpPr/>
          <p:nvPr/>
        </p:nvSpPr>
        <p:spPr>
          <a:xfrm>
            <a:off x="3485581" y="3803906"/>
            <a:ext cx="7411019" cy="392571"/>
          </a:xfrm>
          <a:prstGeom prst="homePlat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rPr>
              <a:t>- Lặp tr</a:t>
            </a:r>
            <a:r>
              <a:rPr lang="vi-VN" sz="2800">
                <a:solidFill>
                  <a:srgbClr val="C00000"/>
                </a:solidFill>
              </a:rPr>
              <a:t>ư</a:t>
            </a:r>
            <a:r>
              <a:rPr lang="en-US" sz="2800">
                <a:solidFill>
                  <a:srgbClr val="C00000"/>
                </a:solidFill>
              </a:rPr>
              <a:t>ớc khi kiểm tra điều kiện</a:t>
            </a:r>
          </a:p>
        </p:txBody>
      </p:sp>
    </p:spTree>
    <p:extLst>
      <p:ext uri="{BB962C8B-B14F-4D97-AF65-F5344CB8AC3E}">
        <p14:creationId xmlns:p14="http://schemas.microsoft.com/office/powerpoint/2010/main" val="21871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8"/>
          <p:cNvGrpSpPr/>
          <p:nvPr/>
        </p:nvGrpSpPr>
        <p:grpSpPr>
          <a:xfrm>
            <a:off x="2243941" y="2196718"/>
            <a:ext cx="805150" cy="718592"/>
            <a:chOff x="3262497" y="1084626"/>
            <a:chExt cx="1126854" cy="958123"/>
          </a:xfrm>
        </p:grpSpPr>
        <p:grpSp>
          <p:nvGrpSpPr>
            <p:cNvPr id="12" name="组合 9"/>
            <p:cNvGrpSpPr/>
            <p:nvPr/>
          </p:nvGrpSpPr>
          <p:grpSpPr>
            <a:xfrm>
              <a:off x="3262497" y="1084626"/>
              <a:ext cx="1126854" cy="958123"/>
              <a:chOff x="2892834" y="1141776"/>
              <a:chExt cx="1126854" cy="958123"/>
            </a:xfrm>
          </p:grpSpPr>
          <p:sp>
            <p:nvSpPr>
              <p:cNvPr id="14" name="圆角矩形 13"/>
              <p:cNvSpPr/>
              <p:nvPr/>
            </p:nvSpPr>
            <p:spPr>
              <a:xfrm>
                <a:off x="2943363" y="114177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5" name="圆角矩形 14"/>
              <p:cNvSpPr/>
              <p:nvPr/>
            </p:nvSpPr>
            <p:spPr>
              <a:xfrm>
                <a:off x="2892834" y="1178024"/>
                <a:ext cx="1063215" cy="901028"/>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3" name="文本框 11"/>
            <p:cNvSpPr txBox="1"/>
            <p:nvPr/>
          </p:nvSpPr>
          <p:spPr>
            <a:xfrm>
              <a:off x="3266480" y="1209433"/>
              <a:ext cx="1030515" cy="697627"/>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11</a:t>
              </a:r>
              <a:endParaRPr lang="zh-CN" altLang="en-US" sz="2800" dirty="0">
                <a:solidFill>
                  <a:schemeClr val="bg1"/>
                </a:solidFill>
                <a:latin typeface="Impact" panose="020B0806030902050204" pitchFamily="34" charset="0"/>
              </a:endParaRPr>
            </a:p>
          </p:txBody>
        </p:sp>
      </p:grpSp>
      <p:grpSp>
        <p:nvGrpSpPr>
          <p:cNvPr id="26" name="组合 36" descr="Làm  Quen Với Hàm(Method) Trong Java">
            <a:extLst>
              <a:ext uri="{C183D7F6-B498-43B3-948B-1728B52AA6E4}">
                <adec:decorative xmlns:adec="http://schemas.microsoft.com/office/drawing/2017/decorative" xmlns="" val="0"/>
              </a:ext>
            </a:extLst>
          </p:cNvPr>
          <p:cNvGrpSpPr/>
          <p:nvPr/>
        </p:nvGrpSpPr>
        <p:grpSpPr>
          <a:xfrm>
            <a:off x="3436822" y="2194610"/>
            <a:ext cx="6081234" cy="803626"/>
            <a:chOff x="4555084" y="1092328"/>
            <a:chExt cx="4389024" cy="1150809"/>
          </a:xfrm>
        </p:grpSpPr>
        <p:pic>
          <p:nvPicPr>
            <p:cNvPr id="27" name="图片 37"/>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926460" y="2041830"/>
              <a:ext cx="3646270" cy="201307"/>
            </a:xfrm>
            <a:prstGeom prst="rect">
              <a:avLst/>
            </a:prstGeom>
          </p:spPr>
        </p:pic>
        <p:sp>
          <p:nvSpPr>
            <p:cNvPr id="28" name="圆角矩形 40" descr="Làm  Quen Với Hàm(Method)">
              <a:extLst>
                <a:ext uri="{C183D7F6-B498-43B3-948B-1728B52AA6E4}">
                  <adec:decorative xmlns:adec="http://schemas.microsoft.com/office/drawing/2017/decorative" xmlns="" val="0"/>
                </a:ext>
              </a:extLst>
            </p:cNvPr>
            <p:cNvSpPr/>
            <p:nvPr/>
          </p:nvSpPr>
          <p:spPr>
            <a:xfrm>
              <a:off x="4555084" y="1092328"/>
              <a:ext cx="4389024" cy="958121"/>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Lệnh</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Điều</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Khiển</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Trong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Vòng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Lặp</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45" name="组合 22">
            <a:extLst>
              <a:ext uri="{FF2B5EF4-FFF2-40B4-BE49-F238E27FC236}">
                <a16:creationId xmlns:a16="http://schemas.microsoft.com/office/drawing/2014/main" id="{BEBFCD1D-3183-4F2E-B47C-D6653D35A703}"/>
              </a:ext>
            </a:extLst>
          </p:cNvPr>
          <p:cNvGrpSpPr/>
          <p:nvPr/>
        </p:nvGrpSpPr>
        <p:grpSpPr>
          <a:xfrm>
            <a:off x="2232204" y="1312344"/>
            <a:ext cx="750898" cy="718592"/>
            <a:chOff x="3227162" y="3591385"/>
            <a:chExt cx="1089578" cy="958123"/>
          </a:xfrm>
        </p:grpSpPr>
        <p:grpSp>
          <p:nvGrpSpPr>
            <p:cNvPr id="46" name="组合 23">
              <a:extLst>
                <a:ext uri="{FF2B5EF4-FFF2-40B4-BE49-F238E27FC236}">
                  <a16:creationId xmlns:a16="http://schemas.microsoft.com/office/drawing/2014/main" id="{17ABDD5E-C13B-4E18-963A-BE7485918BF9}"/>
                </a:ext>
              </a:extLst>
            </p:cNvPr>
            <p:cNvGrpSpPr/>
            <p:nvPr/>
          </p:nvGrpSpPr>
          <p:grpSpPr>
            <a:xfrm>
              <a:off x="3227162" y="3591385"/>
              <a:ext cx="1089578" cy="958123"/>
              <a:chOff x="2857499" y="1149477"/>
              <a:chExt cx="1089578" cy="958123"/>
            </a:xfrm>
          </p:grpSpPr>
          <p:sp>
            <p:nvSpPr>
              <p:cNvPr id="48" name="圆角矩形 27">
                <a:extLst>
                  <a:ext uri="{FF2B5EF4-FFF2-40B4-BE49-F238E27FC236}">
                    <a16:creationId xmlns:a16="http://schemas.microsoft.com/office/drawing/2014/main" id="{8C2DDF7A-005C-44DA-A720-C7DF9CB26ED2}"/>
                  </a:ext>
                </a:extLst>
              </p:cNvPr>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9" name="圆角矩形 28">
                <a:extLst>
                  <a:ext uri="{FF2B5EF4-FFF2-40B4-BE49-F238E27FC236}">
                    <a16:creationId xmlns:a16="http://schemas.microsoft.com/office/drawing/2014/main" id="{527831F2-E4C8-45E9-AAB5-2559B645A4B4}"/>
                  </a:ext>
                </a:extLst>
              </p:cNvPr>
              <p:cNvSpPr/>
              <p:nvPr/>
            </p:nvSpPr>
            <p:spPr>
              <a:xfrm>
                <a:off x="2883862" y="1159582"/>
                <a:ext cx="1063215" cy="901028"/>
              </a:xfrm>
              <a:prstGeom prst="roundRect">
                <a:avLst>
                  <a:gd name="adj" fmla="val 13889"/>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47" name="文本框 25">
              <a:extLst>
                <a:ext uri="{FF2B5EF4-FFF2-40B4-BE49-F238E27FC236}">
                  <a16:creationId xmlns:a16="http://schemas.microsoft.com/office/drawing/2014/main" id="{7480EC81-9883-4B03-995D-A0742FC0DAC6}"/>
                </a:ext>
              </a:extLst>
            </p:cNvPr>
            <p:cNvSpPr txBox="1"/>
            <p:nvPr/>
          </p:nvSpPr>
          <p:spPr>
            <a:xfrm>
              <a:off x="3250770" y="3701112"/>
              <a:ext cx="1030515" cy="697627"/>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10</a:t>
              </a:r>
              <a:endParaRPr lang="zh-CN" altLang="en-US" sz="2800" dirty="0">
                <a:solidFill>
                  <a:schemeClr val="bg1"/>
                </a:solidFill>
                <a:latin typeface="Impact" panose="020B0806030902050204" pitchFamily="34" charset="0"/>
              </a:endParaRPr>
            </a:p>
          </p:txBody>
        </p:sp>
      </p:grpSp>
      <p:grpSp>
        <p:nvGrpSpPr>
          <p:cNvPr id="50" name="组合 46">
            <a:extLst>
              <a:ext uri="{FF2B5EF4-FFF2-40B4-BE49-F238E27FC236}">
                <a16:creationId xmlns:a16="http://schemas.microsoft.com/office/drawing/2014/main" id="{E32F2D3B-DB44-479E-A104-FB9DDFC54BF6}"/>
              </a:ext>
            </a:extLst>
          </p:cNvPr>
          <p:cNvGrpSpPr/>
          <p:nvPr/>
        </p:nvGrpSpPr>
        <p:grpSpPr>
          <a:xfrm>
            <a:off x="3342729" y="1313466"/>
            <a:ext cx="6521206" cy="814565"/>
            <a:chOff x="4555084" y="3594980"/>
            <a:chExt cx="4697325" cy="1150703"/>
          </a:xfrm>
        </p:grpSpPr>
        <p:pic>
          <p:nvPicPr>
            <p:cNvPr id="51" name="图片 47">
              <a:extLst>
                <a:ext uri="{FF2B5EF4-FFF2-40B4-BE49-F238E27FC236}">
                  <a16:creationId xmlns:a16="http://schemas.microsoft.com/office/drawing/2014/main" id="{4212CE90-258E-467B-9BDD-44AF8087F48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926460" y="4544376"/>
              <a:ext cx="3646270" cy="201307"/>
            </a:xfrm>
            <a:prstGeom prst="rect">
              <a:avLst/>
            </a:prstGeom>
          </p:spPr>
        </p:pic>
        <p:grpSp>
          <p:nvGrpSpPr>
            <p:cNvPr id="52" name="组合 48">
              <a:extLst>
                <a:ext uri="{FF2B5EF4-FFF2-40B4-BE49-F238E27FC236}">
                  <a16:creationId xmlns:a16="http://schemas.microsoft.com/office/drawing/2014/main" id="{1C445931-20AA-4042-8F18-57CC386288E1}"/>
                </a:ext>
              </a:extLst>
            </p:cNvPr>
            <p:cNvGrpSpPr/>
            <p:nvPr/>
          </p:nvGrpSpPr>
          <p:grpSpPr>
            <a:xfrm>
              <a:off x="4555084" y="3594980"/>
              <a:ext cx="4697325" cy="974450"/>
              <a:chOff x="4555084" y="3594980"/>
              <a:chExt cx="4697325" cy="974450"/>
            </a:xfrm>
          </p:grpSpPr>
          <p:pic>
            <p:nvPicPr>
              <p:cNvPr id="53" name="图片 49">
                <a:extLst>
                  <a:ext uri="{FF2B5EF4-FFF2-40B4-BE49-F238E27FC236}">
                    <a16:creationId xmlns:a16="http://schemas.microsoft.com/office/drawing/2014/main" id="{4618BAEE-899D-438D-9CA6-60A4909F22F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a:off x="8600151" y="3917172"/>
                <a:ext cx="958122" cy="346394"/>
              </a:xfrm>
              <a:prstGeom prst="rect">
                <a:avLst/>
              </a:prstGeom>
            </p:spPr>
          </p:pic>
          <p:sp>
            <p:nvSpPr>
              <p:cNvPr id="54" name="圆角矩形 50">
                <a:extLst>
                  <a:ext uri="{FF2B5EF4-FFF2-40B4-BE49-F238E27FC236}">
                    <a16:creationId xmlns:a16="http://schemas.microsoft.com/office/drawing/2014/main" id="{C7BC60A4-B4E1-4328-85AC-135601DA954B}"/>
                  </a:ext>
                </a:extLst>
              </p:cNvPr>
              <p:cNvSpPr/>
              <p:nvPr/>
            </p:nvSpPr>
            <p:spPr>
              <a:xfrm>
                <a:off x="4555084" y="3594980"/>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Vòng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Lặp</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Trong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Java</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grpSp>
        <p:nvGrpSpPr>
          <p:cNvPr id="2" name="组合 15">
            <a:extLst>
              <a:ext uri="{FF2B5EF4-FFF2-40B4-BE49-F238E27FC236}">
                <a16:creationId xmlns:a16="http://schemas.microsoft.com/office/drawing/2014/main" id="{B2A37B10-36D1-9DFA-AB91-02B5696388C2}"/>
              </a:ext>
            </a:extLst>
          </p:cNvPr>
          <p:cNvGrpSpPr/>
          <p:nvPr/>
        </p:nvGrpSpPr>
        <p:grpSpPr>
          <a:xfrm>
            <a:off x="2252211" y="4001709"/>
            <a:ext cx="789156" cy="718591"/>
            <a:chOff x="3136676" y="2335585"/>
            <a:chExt cx="1166811" cy="966191"/>
          </a:xfrm>
          <a:solidFill>
            <a:schemeClr val="accent6"/>
          </a:solidFill>
        </p:grpSpPr>
        <p:grpSp>
          <p:nvGrpSpPr>
            <p:cNvPr id="3" name="组合 16">
              <a:extLst>
                <a:ext uri="{FF2B5EF4-FFF2-40B4-BE49-F238E27FC236}">
                  <a16:creationId xmlns:a16="http://schemas.microsoft.com/office/drawing/2014/main" id="{D525E9FF-994F-8BF0-B4D6-EBF7EEE7E728}"/>
                </a:ext>
              </a:extLst>
            </p:cNvPr>
            <p:cNvGrpSpPr/>
            <p:nvPr/>
          </p:nvGrpSpPr>
          <p:grpSpPr>
            <a:xfrm>
              <a:off x="3155526" y="2335585"/>
              <a:ext cx="1147961" cy="966191"/>
              <a:chOff x="2785863" y="1141409"/>
              <a:chExt cx="1147961" cy="966191"/>
            </a:xfrm>
            <a:grpFill/>
          </p:grpSpPr>
          <p:sp>
            <p:nvSpPr>
              <p:cNvPr id="7" name="圆角矩形 20">
                <a:extLst>
                  <a:ext uri="{FF2B5EF4-FFF2-40B4-BE49-F238E27FC236}">
                    <a16:creationId xmlns:a16="http://schemas.microsoft.com/office/drawing/2014/main" id="{75266621-7256-B7E7-84B1-6D71B01283AC}"/>
                  </a:ext>
                </a:extLst>
              </p:cNvPr>
              <p:cNvSpPr/>
              <p:nvPr/>
            </p:nvSpPr>
            <p:spPr>
              <a:xfrm>
                <a:off x="2857499" y="1149477"/>
                <a:ext cx="1076325" cy="958123"/>
              </a:xfrm>
              <a:prstGeom prst="roundRect">
                <a:avLst>
                  <a:gd name="adj" fmla="val 138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圆角矩形 21">
                <a:extLst>
                  <a:ext uri="{FF2B5EF4-FFF2-40B4-BE49-F238E27FC236}">
                    <a16:creationId xmlns:a16="http://schemas.microsoft.com/office/drawing/2014/main" id="{60D62725-B913-114C-0DD5-CD66D5F710D0}"/>
                  </a:ext>
                </a:extLst>
              </p:cNvPr>
              <p:cNvSpPr/>
              <p:nvPr/>
            </p:nvSpPr>
            <p:spPr>
              <a:xfrm>
                <a:off x="2785863" y="1141409"/>
                <a:ext cx="1063215" cy="901028"/>
              </a:xfrm>
              <a:prstGeom prst="roundRect">
                <a:avLst>
                  <a:gd name="adj" fmla="val 1388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5" name="文本框 18">
              <a:extLst>
                <a:ext uri="{FF2B5EF4-FFF2-40B4-BE49-F238E27FC236}">
                  <a16:creationId xmlns:a16="http://schemas.microsoft.com/office/drawing/2014/main" id="{48CBCC59-672C-77D0-0FF1-41B2C139D872}"/>
                </a:ext>
              </a:extLst>
            </p:cNvPr>
            <p:cNvSpPr txBox="1"/>
            <p:nvPr/>
          </p:nvSpPr>
          <p:spPr>
            <a:xfrm>
              <a:off x="3136676" y="2451722"/>
              <a:ext cx="1088130" cy="703502"/>
            </a:xfrm>
            <a:prstGeom prst="rect">
              <a:avLst/>
            </a:prstGeom>
            <a:grpFill/>
          </p:spPr>
          <p:txBody>
            <a:bodyPr wrap="square" rtlCol="0">
              <a:spAutoFit/>
            </a:bodyPr>
            <a:lstStyle>
              <a:defPPr>
                <a:defRPr lang="en-US"/>
              </a:defPPr>
              <a:lvl1pPr algn="ctr">
                <a:defRPr sz="2800">
                  <a:solidFill>
                    <a:schemeClr val="bg1"/>
                  </a:solidFill>
                  <a:latin typeface="Impact" panose="020B0806030902050204" pitchFamily="34" charset="0"/>
                </a:defRPr>
              </a:lvl1pPr>
            </a:lstStyle>
            <a:p>
              <a:r>
                <a:rPr lang="en-US" altLang="zh-CN" dirty="0"/>
                <a:t>13</a:t>
              </a:r>
              <a:endParaRPr lang="zh-CN" altLang="en-US" dirty="0"/>
            </a:p>
          </p:txBody>
        </p:sp>
      </p:grpSp>
      <p:grpSp>
        <p:nvGrpSpPr>
          <p:cNvPr id="9" name="组合 22">
            <a:extLst>
              <a:ext uri="{FF2B5EF4-FFF2-40B4-BE49-F238E27FC236}">
                <a16:creationId xmlns:a16="http://schemas.microsoft.com/office/drawing/2014/main" id="{1E4589EB-2674-93A2-D981-9DDB33BCB944}"/>
              </a:ext>
            </a:extLst>
          </p:cNvPr>
          <p:cNvGrpSpPr/>
          <p:nvPr/>
        </p:nvGrpSpPr>
        <p:grpSpPr>
          <a:xfrm>
            <a:off x="2247764" y="4814350"/>
            <a:ext cx="750898" cy="718592"/>
            <a:chOff x="3227162" y="3591385"/>
            <a:chExt cx="1089578" cy="958123"/>
          </a:xfrm>
        </p:grpSpPr>
        <p:grpSp>
          <p:nvGrpSpPr>
            <p:cNvPr id="16" name="组合 23">
              <a:extLst>
                <a:ext uri="{FF2B5EF4-FFF2-40B4-BE49-F238E27FC236}">
                  <a16:creationId xmlns:a16="http://schemas.microsoft.com/office/drawing/2014/main" id="{003FCB41-A2C0-F834-32EC-4780FA4356FF}"/>
                </a:ext>
              </a:extLst>
            </p:cNvPr>
            <p:cNvGrpSpPr/>
            <p:nvPr/>
          </p:nvGrpSpPr>
          <p:grpSpPr>
            <a:xfrm>
              <a:off x="3227162" y="3591385"/>
              <a:ext cx="1089578" cy="958123"/>
              <a:chOff x="2857499" y="1149477"/>
              <a:chExt cx="1089578" cy="958123"/>
            </a:xfrm>
          </p:grpSpPr>
          <p:sp>
            <p:nvSpPr>
              <p:cNvPr id="18" name="圆角矩形 27">
                <a:extLst>
                  <a:ext uri="{FF2B5EF4-FFF2-40B4-BE49-F238E27FC236}">
                    <a16:creationId xmlns:a16="http://schemas.microsoft.com/office/drawing/2014/main" id="{C61CC45E-FCEB-12CB-6935-F395359D5C55}"/>
                  </a:ext>
                </a:extLst>
              </p:cNvPr>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9" name="圆角矩形 28">
                <a:extLst>
                  <a:ext uri="{FF2B5EF4-FFF2-40B4-BE49-F238E27FC236}">
                    <a16:creationId xmlns:a16="http://schemas.microsoft.com/office/drawing/2014/main" id="{CF4D4F95-2111-8499-74C9-12422A97A8DF}"/>
                  </a:ext>
                </a:extLst>
              </p:cNvPr>
              <p:cNvSpPr/>
              <p:nvPr/>
            </p:nvSpPr>
            <p:spPr>
              <a:xfrm>
                <a:off x="2883862" y="1159582"/>
                <a:ext cx="1063215" cy="901028"/>
              </a:xfrm>
              <a:prstGeom prst="roundRect">
                <a:avLst>
                  <a:gd name="adj" fmla="val 13889"/>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7" name="文本框 25">
              <a:extLst>
                <a:ext uri="{FF2B5EF4-FFF2-40B4-BE49-F238E27FC236}">
                  <a16:creationId xmlns:a16="http://schemas.microsoft.com/office/drawing/2014/main" id="{D45F7BF7-8B07-9BAD-80E6-C0663C90E977}"/>
                </a:ext>
              </a:extLst>
            </p:cNvPr>
            <p:cNvSpPr txBox="1"/>
            <p:nvPr/>
          </p:nvSpPr>
          <p:spPr>
            <a:xfrm>
              <a:off x="3250771" y="3701112"/>
              <a:ext cx="1030515" cy="697627"/>
            </a:xfrm>
            <a:prstGeom prst="rect">
              <a:avLst/>
            </a:prstGeom>
            <a:noFill/>
          </p:spPr>
          <p:txBody>
            <a:bodyPr wrap="square" rtlCol="0">
              <a:spAutoFit/>
            </a:bodyPr>
            <a:lstStyle/>
            <a:p>
              <a:pPr algn="ctr"/>
              <a:r>
                <a:rPr lang="en-US" altLang="zh-CN" sz="2800" dirty="0">
                  <a:solidFill>
                    <a:schemeClr val="bg1"/>
                  </a:solidFill>
                  <a:latin typeface="Impact" panose="020B0806030902050204" pitchFamily="34" charset="0"/>
                </a:rPr>
                <a:t>14</a:t>
              </a:r>
              <a:endParaRPr lang="zh-CN" altLang="en-US" sz="2800" dirty="0">
                <a:solidFill>
                  <a:schemeClr val="bg1"/>
                </a:solidFill>
                <a:latin typeface="Impact" panose="020B0806030902050204" pitchFamily="34" charset="0"/>
              </a:endParaRPr>
            </a:p>
          </p:txBody>
        </p:sp>
      </p:grpSp>
      <p:sp>
        <p:nvSpPr>
          <p:cNvPr id="20" name="圆角矩形 45">
            <a:extLst>
              <a:ext uri="{FF2B5EF4-FFF2-40B4-BE49-F238E27FC236}">
                <a16:creationId xmlns:a16="http://schemas.microsoft.com/office/drawing/2014/main" id="{F52BD0E5-37D5-B6F0-6510-9ACA6621CB05}"/>
              </a:ext>
            </a:extLst>
          </p:cNvPr>
          <p:cNvSpPr/>
          <p:nvPr/>
        </p:nvSpPr>
        <p:spPr>
          <a:xfrm>
            <a:off x="3416449" y="3996718"/>
            <a:ext cx="6093199" cy="642887"/>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String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Chuỗi</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Trong Java</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21" name="组合 46">
            <a:extLst>
              <a:ext uri="{FF2B5EF4-FFF2-40B4-BE49-F238E27FC236}">
                <a16:creationId xmlns:a16="http://schemas.microsoft.com/office/drawing/2014/main" id="{5A2D7A5D-9DF9-1C5F-A35E-83E3F7856779}"/>
              </a:ext>
            </a:extLst>
          </p:cNvPr>
          <p:cNvGrpSpPr/>
          <p:nvPr/>
        </p:nvGrpSpPr>
        <p:grpSpPr>
          <a:xfrm>
            <a:off x="3416449" y="4832573"/>
            <a:ext cx="6093198" cy="782460"/>
            <a:chOff x="4555084" y="3594980"/>
            <a:chExt cx="4389024" cy="1150703"/>
          </a:xfrm>
        </p:grpSpPr>
        <p:pic>
          <p:nvPicPr>
            <p:cNvPr id="22" name="图片 47">
              <a:extLst>
                <a:ext uri="{FF2B5EF4-FFF2-40B4-BE49-F238E27FC236}">
                  <a16:creationId xmlns:a16="http://schemas.microsoft.com/office/drawing/2014/main" id="{3A6707F6-9F20-A83A-273E-366A40C8A5A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926460" y="4544376"/>
              <a:ext cx="3646270" cy="201307"/>
            </a:xfrm>
            <a:prstGeom prst="rect">
              <a:avLst/>
            </a:prstGeom>
          </p:spPr>
        </p:pic>
        <p:sp>
          <p:nvSpPr>
            <p:cNvPr id="23" name="圆角矩形 50">
              <a:extLst>
                <a:ext uri="{FF2B5EF4-FFF2-40B4-BE49-F238E27FC236}">
                  <a16:creationId xmlns:a16="http://schemas.microsoft.com/office/drawing/2014/main" id="{F9D37FDF-F73D-9A1D-E43F-29B6D4C5E458}"/>
                </a:ext>
              </a:extLst>
            </p:cNvPr>
            <p:cNvSpPr/>
            <p:nvPr/>
          </p:nvSpPr>
          <p:spPr>
            <a:xfrm>
              <a:off x="4555084" y="3594980"/>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StringBuilder Và StringBuffer</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24" name="圆角矩形 34">
            <a:extLst>
              <a:ext uri="{FF2B5EF4-FFF2-40B4-BE49-F238E27FC236}">
                <a16:creationId xmlns:a16="http://schemas.microsoft.com/office/drawing/2014/main" id="{5C3CD969-D5A0-740E-AF8A-1B8814FC5C56}"/>
              </a:ext>
            </a:extLst>
          </p:cNvPr>
          <p:cNvSpPr/>
          <p:nvPr/>
        </p:nvSpPr>
        <p:spPr>
          <a:xfrm>
            <a:off x="2264483" y="3157124"/>
            <a:ext cx="736574" cy="703059"/>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dirty="0">
                <a:latin typeface="Impact" panose="020B0806030902050204" pitchFamily="34" charset="0"/>
              </a:rPr>
              <a:t>12</a:t>
            </a:r>
            <a:endParaRPr lang="zh-CN" altLang="en-US" sz="2800" dirty="0">
              <a:latin typeface="Impact" panose="020B0806030902050204" pitchFamily="34" charset="0"/>
            </a:endParaRPr>
          </a:p>
        </p:txBody>
      </p:sp>
      <p:grpSp>
        <p:nvGrpSpPr>
          <p:cNvPr id="25" name="组合 51">
            <a:extLst>
              <a:ext uri="{FF2B5EF4-FFF2-40B4-BE49-F238E27FC236}">
                <a16:creationId xmlns:a16="http://schemas.microsoft.com/office/drawing/2014/main" id="{57DBAA80-F3D0-27F8-9A81-F457CA8A8425}"/>
              </a:ext>
            </a:extLst>
          </p:cNvPr>
          <p:cNvGrpSpPr/>
          <p:nvPr/>
        </p:nvGrpSpPr>
        <p:grpSpPr>
          <a:xfrm>
            <a:off x="3431850" y="3200976"/>
            <a:ext cx="6086206" cy="651508"/>
            <a:chOff x="4555084" y="4807549"/>
            <a:chExt cx="4361682" cy="974162"/>
          </a:xfrm>
        </p:grpSpPr>
        <p:pic>
          <p:nvPicPr>
            <p:cNvPr id="29" name="图片 52">
              <a:extLst>
                <a:ext uri="{FF2B5EF4-FFF2-40B4-BE49-F238E27FC236}">
                  <a16:creationId xmlns:a16="http://schemas.microsoft.com/office/drawing/2014/main" id="{650B4B4F-9C05-BBDB-FFF3-E6A218CE214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873327" y="5580404"/>
              <a:ext cx="3646270" cy="201307"/>
            </a:xfrm>
            <a:prstGeom prst="rect">
              <a:avLst/>
            </a:prstGeom>
          </p:spPr>
        </p:pic>
        <p:sp>
          <p:nvSpPr>
            <p:cNvPr id="30" name="圆角矩形 55">
              <a:extLst>
                <a:ext uri="{FF2B5EF4-FFF2-40B4-BE49-F238E27FC236}">
                  <a16:creationId xmlns:a16="http://schemas.microsoft.com/office/drawing/2014/main" id="{9158B407-7348-71B3-DB22-9C34EDDB9046}"/>
                </a:ext>
              </a:extLst>
            </p:cNvPr>
            <p:cNvSpPr/>
            <p:nvPr/>
          </p:nvSpPr>
          <p:spPr>
            <a:xfrm>
              <a:off x="4555084" y="4807549"/>
              <a:ext cx="4361682"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Mảng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Danh</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Sách</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Trong Java</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31" name="组合 3">
            <a:extLst>
              <a:ext uri="{FF2B5EF4-FFF2-40B4-BE49-F238E27FC236}">
                <a16:creationId xmlns:a16="http://schemas.microsoft.com/office/drawing/2014/main" id="{7A55C87A-E2BB-560A-E749-E931F7488742}"/>
              </a:ext>
            </a:extLst>
          </p:cNvPr>
          <p:cNvGrpSpPr/>
          <p:nvPr/>
        </p:nvGrpSpPr>
        <p:grpSpPr>
          <a:xfrm>
            <a:off x="195612" y="2743063"/>
            <a:ext cx="1929254" cy="1693831"/>
            <a:chOff x="2553093" y="952901"/>
            <a:chExt cx="2096908" cy="1866900"/>
          </a:xfrm>
        </p:grpSpPr>
        <p:sp>
          <p:nvSpPr>
            <p:cNvPr id="32" name="椭圆 4">
              <a:extLst>
                <a:ext uri="{FF2B5EF4-FFF2-40B4-BE49-F238E27FC236}">
                  <a16:creationId xmlns:a16="http://schemas.microsoft.com/office/drawing/2014/main" id="{B37147B8-0D53-2D54-869C-7F46332D370A}"/>
                </a:ext>
              </a:extLst>
            </p:cNvPr>
            <p:cNvSpPr/>
            <p:nvPr/>
          </p:nvSpPr>
          <p:spPr>
            <a:xfrm>
              <a:off x="2553093" y="952901"/>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3" name="椭圆 5">
              <a:extLst>
                <a:ext uri="{FF2B5EF4-FFF2-40B4-BE49-F238E27FC236}">
                  <a16:creationId xmlns:a16="http://schemas.microsoft.com/office/drawing/2014/main" id="{A850BEA8-900C-CC1D-1E20-93B4BF3A0588}"/>
                </a:ext>
              </a:extLst>
            </p:cNvPr>
            <p:cNvSpPr/>
            <p:nvPr/>
          </p:nvSpPr>
          <p:spPr>
            <a:xfrm>
              <a:off x="3008704" y="1150504"/>
              <a:ext cx="1429346" cy="1429345"/>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4" name="文本框 136">
              <a:extLst>
                <a:ext uri="{FF2B5EF4-FFF2-40B4-BE49-F238E27FC236}">
                  <a16:creationId xmlns:a16="http://schemas.microsoft.com/office/drawing/2014/main" id="{E04820AC-FE0F-D765-2ADC-EC71F4BA4CE9}"/>
                </a:ext>
              </a:extLst>
            </p:cNvPr>
            <p:cNvSpPr txBox="1"/>
            <p:nvPr/>
          </p:nvSpPr>
          <p:spPr>
            <a:xfrm>
              <a:off x="2783718" y="1324275"/>
              <a:ext cx="1866283" cy="1272437"/>
            </a:xfrm>
            <a:prstGeom prst="rect">
              <a:avLst/>
            </a:prstGeom>
            <a:noFill/>
          </p:spPr>
          <p:txBody>
            <a:bodyPr wrap="square" rtlCol="0">
              <a:spAutoFit/>
            </a:bodyPr>
            <a:lstStyle/>
            <a:p>
              <a:pPr algn="ctr"/>
              <a:r>
                <a:rPr lang="en-US" altLang="zh-CN"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NỘI DUNG</a:t>
              </a:r>
              <a:endParaRPr lang="zh-CN" altLang="en-US"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34570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left)">
                                      <p:cBhvr>
                                        <p:cTn id="8" dur="500"/>
                                        <p:tgtEl>
                                          <p:spTgt spid="11"/>
                                        </p:tgtEl>
                                      </p:cBhvr>
                                    </p:animEffect>
                                  </p:childTnLst>
                                </p:cTn>
                              </p:par>
                              <p:par>
                                <p:cTn id="9" presetID="12" presetClass="entr" presetSubtype="8"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p:tgtEl>
                                          <p:spTgt spid="26"/>
                                        </p:tgtEl>
                                        <p:attrNameLst>
                                          <p:attrName>ppt_x</p:attrName>
                                        </p:attrNameLst>
                                      </p:cBhvr>
                                      <p:tavLst>
                                        <p:tav tm="0">
                                          <p:val>
                                            <p:strVal val="#ppt_x-#ppt_w*1.125000"/>
                                          </p:val>
                                        </p:tav>
                                        <p:tav tm="100000">
                                          <p:val>
                                            <p:strVal val="#ppt_x"/>
                                          </p:val>
                                        </p:tav>
                                      </p:tavLst>
                                    </p:anim>
                                    <p:animEffect transition="in" filter="wipe(right)">
                                      <p:cBhvr>
                                        <p:cTn id="12" dur="500"/>
                                        <p:tgtEl>
                                          <p:spTgt spid="26"/>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500"/>
                                        <p:tgtEl>
                                          <p:spTgt spid="45"/>
                                        </p:tgtEl>
                                        <p:attrNameLst>
                                          <p:attrName>ppt_x</p:attrName>
                                        </p:attrNameLst>
                                      </p:cBhvr>
                                      <p:tavLst>
                                        <p:tav tm="0">
                                          <p:val>
                                            <p:strVal val="#ppt_x+#ppt_w*1.125000"/>
                                          </p:val>
                                        </p:tav>
                                        <p:tav tm="100000">
                                          <p:val>
                                            <p:strVal val="#ppt_x"/>
                                          </p:val>
                                        </p:tav>
                                      </p:tavLst>
                                    </p:anim>
                                    <p:animEffect transition="in" filter="wipe(left)">
                                      <p:cBhvr>
                                        <p:cTn id="17" dur="500"/>
                                        <p:tgtEl>
                                          <p:spTgt spid="45"/>
                                        </p:tgtEl>
                                      </p:cBhvr>
                                    </p:animEffect>
                                  </p:childTnLst>
                                </p:cTn>
                              </p:par>
                              <p:par>
                                <p:cTn id="18" presetID="12" presetClass="entr" presetSubtype="8"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500"/>
                                        <p:tgtEl>
                                          <p:spTgt spid="50"/>
                                        </p:tgtEl>
                                        <p:attrNameLst>
                                          <p:attrName>ppt_x</p:attrName>
                                        </p:attrNameLst>
                                      </p:cBhvr>
                                      <p:tavLst>
                                        <p:tav tm="0">
                                          <p:val>
                                            <p:strVal val="#ppt_x-#ppt_w*1.125000"/>
                                          </p:val>
                                        </p:tav>
                                        <p:tav tm="100000">
                                          <p:val>
                                            <p:strVal val="#ppt_x"/>
                                          </p:val>
                                        </p:tav>
                                      </p:tavLst>
                                    </p:anim>
                                    <p:animEffect transition="in" filter="wipe(right)">
                                      <p:cBhvr>
                                        <p:cTn id="21" dur="500"/>
                                        <p:tgtEl>
                                          <p:spTgt spid="50"/>
                                        </p:tgtEl>
                                      </p:cBhvr>
                                    </p:animEffect>
                                  </p:childTnLst>
                                </p:cTn>
                              </p:par>
                            </p:childTnLst>
                          </p:cTn>
                        </p:par>
                        <p:par>
                          <p:cTn id="22" fill="hold">
                            <p:stCondLst>
                              <p:cond delay="1000"/>
                            </p:stCondLst>
                            <p:childTnLst>
                              <p:par>
                                <p:cTn id="23" presetID="12" presetClass="entr" presetSubtype="2"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p:tgtEl>
                                          <p:spTgt spid="2"/>
                                        </p:tgtEl>
                                        <p:attrNameLst>
                                          <p:attrName>ppt_x</p:attrName>
                                        </p:attrNameLst>
                                      </p:cBhvr>
                                      <p:tavLst>
                                        <p:tav tm="0">
                                          <p:val>
                                            <p:strVal val="#ppt_x+#ppt_w*1.125000"/>
                                          </p:val>
                                        </p:tav>
                                        <p:tav tm="100000">
                                          <p:val>
                                            <p:strVal val="#ppt_x"/>
                                          </p:val>
                                        </p:tav>
                                      </p:tavLst>
                                    </p:anim>
                                    <p:animEffect transition="in" filter="wipe(left)">
                                      <p:cBhvr>
                                        <p:cTn id="26" dur="500"/>
                                        <p:tgtEl>
                                          <p:spTgt spid="2"/>
                                        </p:tgtEl>
                                      </p:cBhvr>
                                    </p:animEffect>
                                  </p:childTnLst>
                                </p:cTn>
                              </p:par>
                            </p:childTnLst>
                          </p:cTn>
                        </p:par>
                        <p:par>
                          <p:cTn id="27" fill="hold">
                            <p:stCondLst>
                              <p:cond delay="1500"/>
                            </p:stCondLst>
                            <p:childTnLst>
                              <p:par>
                                <p:cTn id="28" presetID="12" presetClass="entr" presetSubtype="2"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p:tgtEl>
                                          <p:spTgt spid="9"/>
                                        </p:tgtEl>
                                        <p:attrNameLst>
                                          <p:attrName>ppt_x</p:attrName>
                                        </p:attrNameLst>
                                      </p:cBhvr>
                                      <p:tavLst>
                                        <p:tav tm="0">
                                          <p:val>
                                            <p:strVal val="#ppt_x+#ppt_w*1.125000"/>
                                          </p:val>
                                        </p:tav>
                                        <p:tav tm="100000">
                                          <p:val>
                                            <p:strVal val="#ppt_x"/>
                                          </p:val>
                                        </p:tav>
                                      </p:tavLst>
                                    </p:anim>
                                    <p:animEffect transition="in" filter="wipe(left)">
                                      <p:cBhvr>
                                        <p:cTn id="31" dur="500"/>
                                        <p:tgtEl>
                                          <p:spTgt spid="9"/>
                                        </p:tgtEl>
                                      </p:cBhvr>
                                    </p:animEffect>
                                  </p:childTnLst>
                                </p:cTn>
                              </p:par>
                              <p:par>
                                <p:cTn id="32" presetID="1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p:tgtEl>
                                          <p:spTgt spid="21"/>
                                        </p:tgtEl>
                                        <p:attrNameLst>
                                          <p:attrName>ppt_x</p:attrName>
                                        </p:attrNameLst>
                                      </p:cBhvr>
                                      <p:tavLst>
                                        <p:tav tm="0">
                                          <p:val>
                                            <p:strVal val="#ppt_x-#ppt_w*1.125000"/>
                                          </p:val>
                                        </p:tav>
                                        <p:tav tm="100000">
                                          <p:val>
                                            <p:strVal val="#ppt_x"/>
                                          </p:val>
                                        </p:tav>
                                      </p:tavLst>
                                    </p:anim>
                                    <p:animEffect transition="in" filter="wipe(right)">
                                      <p:cBhvr>
                                        <p:cTn id="35" dur="500"/>
                                        <p:tgtEl>
                                          <p:spTgt spid="21"/>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100" fill="hold"/>
                                        <p:tgtEl>
                                          <p:spTgt spid="31"/>
                                        </p:tgtEl>
                                        <p:attrNameLst>
                                          <p:attrName>ppt_w</p:attrName>
                                        </p:attrNameLst>
                                      </p:cBhvr>
                                      <p:tavLst>
                                        <p:tav tm="0">
                                          <p:val>
                                            <p:fltVal val="0"/>
                                          </p:val>
                                        </p:tav>
                                        <p:tav tm="100000">
                                          <p:val>
                                            <p:strVal val="#ppt_w"/>
                                          </p:val>
                                        </p:tav>
                                      </p:tavLst>
                                    </p:anim>
                                    <p:anim calcmode="lin" valueType="num">
                                      <p:cBhvr>
                                        <p:cTn id="40" dur="100" fill="hold"/>
                                        <p:tgtEl>
                                          <p:spTgt spid="31"/>
                                        </p:tgtEl>
                                        <p:attrNameLst>
                                          <p:attrName>ppt_h</p:attrName>
                                        </p:attrNameLst>
                                      </p:cBhvr>
                                      <p:tavLst>
                                        <p:tav tm="0">
                                          <p:val>
                                            <p:fltVal val="0"/>
                                          </p:val>
                                        </p:tav>
                                        <p:tav tm="100000">
                                          <p:val>
                                            <p:strVal val="#ppt_h"/>
                                          </p:val>
                                        </p:tav>
                                      </p:tavLst>
                                    </p:anim>
                                    <p:animEffect transition="in" filter="fade">
                                      <p:cBhvr>
                                        <p:cTn id="41" dur="100"/>
                                        <p:tgtEl>
                                          <p:spTgt spid="31"/>
                                        </p:tgtEl>
                                      </p:cBhvr>
                                    </p:animEffect>
                                  </p:childTnLst>
                                </p:cTn>
                              </p:par>
                              <p:par>
                                <p:cTn id="42" presetID="6" presetClass="emph" presetSubtype="0" fill="hold" nodeType="withEffect">
                                  <p:stCondLst>
                                    <p:cond delay="100"/>
                                  </p:stCondLst>
                                  <p:childTnLst>
                                    <p:animScale>
                                      <p:cBhvr>
                                        <p:cTn id="43" dur="100" fill="hold"/>
                                        <p:tgtEl>
                                          <p:spTgt spid="31"/>
                                        </p:tgtEl>
                                      </p:cBhvr>
                                      <p:by x="110000" y="110000"/>
                                    </p:animScale>
                                  </p:childTnLst>
                                </p:cTn>
                              </p:par>
                              <p:par>
                                <p:cTn id="44" presetID="6" presetClass="emph" presetSubtype="0" fill="hold" nodeType="withEffect">
                                  <p:stCondLst>
                                    <p:cond delay="200"/>
                                  </p:stCondLst>
                                  <p:childTnLst>
                                    <p:animScale>
                                      <p:cBhvr>
                                        <p:cTn id="45" dur="200" fill="hold"/>
                                        <p:tgtEl>
                                          <p:spTgt spid="31"/>
                                        </p:tgtEl>
                                      </p:cBhvr>
                                      <p:by x="90000" y="90000"/>
                                    </p:animScale>
                                  </p:childTnLst>
                                </p:cTn>
                              </p:par>
                              <p:par>
                                <p:cTn id="46" presetID="6" presetClass="emph" presetSubtype="0" fill="hold" nodeType="withEffect">
                                  <p:stCondLst>
                                    <p:cond delay="400"/>
                                  </p:stCondLst>
                                  <p:childTnLst>
                                    <p:animScale>
                                      <p:cBhvr>
                                        <p:cTn id="47" dur="100" fill="hold"/>
                                        <p:tgtEl>
                                          <p:spTgt spid="31"/>
                                        </p:tgtEl>
                                      </p:cBhvr>
                                      <p:by x="105000" y="105000"/>
                                    </p:animScale>
                                  </p:childTnLst>
                                </p:cTn>
                              </p:par>
                              <p:par>
                                <p:cTn id="48" presetID="6" presetClass="emph" presetSubtype="0" fill="hold" nodeType="withEffect">
                                  <p:stCondLst>
                                    <p:cond delay="500"/>
                                  </p:stCondLst>
                                  <p:childTnLst>
                                    <p:animScale>
                                      <p:cBhvr>
                                        <p:cTn id="49" dur="200" fill="hold"/>
                                        <p:tgtEl>
                                          <p:spTgt spid="31"/>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128677" y="1132463"/>
            <a:ext cx="9082123"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Lệnh Điều Khiển Trong Vòng Lặp</a:t>
              </a:r>
              <a:endParaRPr lang="zh-CN" altLang="en-US" sz="28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21"/>
          <p:cNvGrpSpPr/>
          <p:nvPr/>
        </p:nvGrpSpPr>
        <p:grpSpPr>
          <a:xfrm>
            <a:off x="1343912" y="1153734"/>
            <a:ext cx="1094841" cy="1001458"/>
            <a:chOff x="3222820" y="1148080"/>
            <a:chExt cx="1484216" cy="1750177"/>
          </a:xfrm>
        </p:grpSpPr>
        <p:grpSp>
          <p:nvGrpSpPr>
            <p:cNvPr id="10" name="组合 25"/>
            <p:cNvGrpSpPr/>
            <p:nvPr/>
          </p:nvGrpSpPr>
          <p:grpSpPr>
            <a:xfrm>
              <a:off x="3420363" y="1295115"/>
              <a:ext cx="1286673" cy="1603142"/>
              <a:chOff x="7380501" y="2927402"/>
              <a:chExt cx="2311887" cy="2880512"/>
            </a:xfrm>
          </p:grpSpPr>
          <p:sp>
            <p:nvSpPr>
              <p:cNvPr id="12" name="椭圆 50"/>
              <p:cNvSpPr/>
              <p:nvPr/>
            </p:nvSpPr>
            <p:spPr>
              <a:xfrm rot="18900000">
                <a:off x="7501948" y="2927402"/>
                <a:ext cx="2190440"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3"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1" name="椭圆 26"/>
            <p:cNvSpPr/>
            <p:nvPr/>
          </p:nvSpPr>
          <p:spPr>
            <a:xfrm>
              <a:off x="3222820" y="1148080"/>
              <a:ext cx="1284820"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C000"/>
                  </a:solidFill>
                  <a:latin typeface="Impact" panose="020B0806030902050204" pitchFamily="34" charset="0"/>
                </a:rPr>
                <a:t>11</a:t>
              </a:r>
              <a:endParaRPr lang="zh-CN" altLang="en-US" sz="2800" dirty="0">
                <a:solidFill>
                  <a:srgbClr val="FFC000"/>
                </a:solidFill>
                <a:latin typeface="Impact" panose="020B0806030902050204" pitchFamily="34" charset="0"/>
              </a:endParaRPr>
            </a:p>
          </p:txBody>
        </p:sp>
      </p:grpSp>
      <p:sp>
        <p:nvSpPr>
          <p:cNvPr id="15" name="Arrow: Pentagon 1">
            <a:extLst>
              <a:ext uri="{FF2B5EF4-FFF2-40B4-BE49-F238E27FC236}">
                <a16:creationId xmlns:a16="http://schemas.microsoft.com/office/drawing/2014/main" id="{7E9EEA28-9BB5-48D0-9678-0FF94BF83FEC}"/>
              </a:ext>
            </a:extLst>
          </p:cNvPr>
          <p:cNvSpPr/>
          <p:nvPr/>
        </p:nvSpPr>
        <p:spPr>
          <a:xfrm>
            <a:off x="1373879" y="1886024"/>
            <a:ext cx="1919538" cy="42273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continue;</a:t>
            </a:r>
          </a:p>
        </p:txBody>
      </p:sp>
      <p:sp>
        <p:nvSpPr>
          <p:cNvPr id="16" name="Rectangle 15">
            <a:extLst>
              <a:ext uri="{FF2B5EF4-FFF2-40B4-BE49-F238E27FC236}">
                <a16:creationId xmlns:a16="http://schemas.microsoft.com/office/drawing/2014/main" id="{09A9B20D-C4D7-4CB6-AA3D-B80D4EBF17CE}"/>
              </a:ext>
            </a:extLst>
          </p:cNvPr>
          <p:cNvSpPr/>
          <p:nvPr/>
        </p:nvSpPr>
        <p:spPr>
          <a:xfrm>
            <a:off x="1959154" y="2548620"/>
            <a:ext cx="7776780" cy="133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800"/>
              <a:t>Bỏ qua việc thực hiện các câu lệnh nằm sau từ khóa </a:t>
            </a:r>
            <a:r>
              <a:rPr lang="en-US" sz="2800">
                <a:solidFill>
                  <a:srgbClr val="C00000"/>
                </a:solidFill>
              </a:rPr>
              <a:t>continue</a:t>
            </a:r>
            <a:r>
              <a:rPr lang="en-US" sz="2800"/>
              <a:t> trong thân vòng lặp</a:t>
            </a:r>
          </a:p>
          <a:p>
            <a:pPr marL="285750" indent="-285750">
              <a:buFontTx/>
              <a:buChar char="-"/>
            </a:pPr>
            <a:r>
              <a:rPr lang="en-US" sz="2800"/>
              <a:t>Chuyển sang lần lặp tiếp theo</a:t>
            </a:r>
          </a:p>
        </p:txBody>
      </p:sp>
      <p:sp>
        <p:nvSpPr>
          <p:cNvPr id="17" name="Arrow: Pentagon 13">
            <a:extLst>
              <a:ext uri="{FF2B5EF4-FFF2-40B4-BE49-F238E27FC236}">
                <a16:creationId xmlns:a16="http://schemas.microsoft.com/office/drawing/2014/main" id="{B24D927D-6E59-4AC2-BFF0-74F16659905C}"/>
              </a:ext>
            </a:extLst>
          </p:cNvPr>
          <p:cNvSpPr/>
          <p:nvPr/>
        </p:nvSpPr>
        <p:spPr>
          <a:xfrm>
            <a:off x="1331898" y="4099917"/>
            <a:ext cx="1919538" cy="42273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rPr>
              <a:t>break;</a:t>
            </a:r>
          </a:p>
        </p:txBody>
      </p:sp>
      <p:sp>
        <p:nvSpPr>
          <p:cNvPr id="18" name="Rectangle 17">
            <a:extLst>
              <a:ext uri="{FF2B5EF4-FFF2-40B4-BE49-F238E27FC236}">
                <a16:creationId xmlns:a16="http://schemas.microsoft.com/office/drawing/2014/main" id="{E91F84F3-FFC4-4357-894D-789699F201B0}"/>
              </a:ext>
            </a:extLst>
          </p:cNvPr>
          <p:cNvSpPr/>
          <p:nvPr/>
        </p:nvSpPr>
        <p:spPr>
          <a:xfrm>
            <a:off x="1959154" y="4762513"/>
            <a:ext cx="7776780" cy="133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800"/>
              <a:t>Thoát khỏi vòng lặp ngay lập tức kể cả khi điều kiện lặp vẫn đang đúng</a:t>
            </a:r>
          </a:p>
        </p:txBody>
      </p:sp>
    </p:spTree>
    <p:extLst>
      <p:ext uri="{BB962C8B-B14F-4D97-AF65-F5344CB8AC3E}">
        <p14:creationId xmlns:p14="http://schemas.microsoft.com/office/powerpoint/2010/main" val="249551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295400" y="1177508"/>
            <a:ext cx="88128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cs typeface="Times New Roman" panose="02020603050405020304" pitchFamily="18" charset="0"/>
                </a:rPr>
                <a:t>Mảng/Danh Sách Trong Java</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1540733" y="1122534"/>
            <a:ext cx="966550" cy="1026822"/>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6"/>
              <a:ext cx="774244" cy="895944"/>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12</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Rectangle 1">
            <a:extLst>
              <a:ext uri="{FF2B5EF4-FFF2-40B4-BE49-F238E27FC236}">
                <a16:creationId xmlns:a16="http://schemas.microsoft.com/office/drawing/2014/main" id="{1855D609-6AA6-41C4-9278-75E9D253ABA6}"/>
              </a:ext>
            </a:extLst>
          </p:cNvPr>
          <p:cNvSpPr>
            <a:spLocks noChangeArrowheads="1"/>
          </p:cNvSpPr>
          <p:nvPr/>
        </p:nvSpPr>
        <p:spPr bwMode="auto">
          <a:xfrm>
            <a:off x="1295400" y="1823187"/>
            <a:ext cx="89916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457200" lvl="0" indent="-457200" defTabSz="914400">
              <a:buFont typeface="Wingdings" panose="05000000000000000000" pitchFamily="2" charset="2"/>
              <a:buChar char="Ø"/>
            </a:pPr>
            <a:r>
              <a:rPr lang="en-US" altLang="en-US" sz="2600" dirty="0" err="1">
                <a:solidFill>
                  <a:srgbClr val="333333"/>
                </a:solidFill>
                <a:latin typeface="Times New Roman" panose="02020603050405020304" pitchFamily="18" charset="0"/>
                <a:cs typeface="Times New Roman" panose="02020603050405020304" pitchFamily="18" charset="0"/>
              </a:rPr>
              <a:t>Mảng</a:t>
            </a:r>
            <a:r>
              <a:rPr lang="en-US" altLang="en-US" sz="2600" dirty="0">
                <a:solidFill>
                  <a:srgbClr val="333333"/>
                </a:solidFill>
                <a:latin typeface="Times New Roman" panose="02020603050405020304" pitchFamily="18" charset="0"/>
                <a:cs typeface="Times New Roman" panose="02020603050405020304" pitchFamily="18" charset="0"/>
              </a:rPr>
              <a:t> (array) </a:t>
            </a:r>
            <a:r>
              <a:rPr lang="en-US" altLang="en-US" sz="2600" dirty="0" err="1">
                <a:solidFill>
                  <a:srgbClr val="333333"/>
                </a:solidFill>
                <a:latin typeface="Times New Roman" panose="02020603050405020304" pitchFamily="18" charset="0"/>
                <a:cs typeface="Times New Roman" panose="02020603050405020304" pitchFamily="18" charset="0"/>
              </a:rPr>
              <a:t>là</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một</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tập</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hợp</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các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phần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có</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cùng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kiểu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được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lưu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trữ</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gần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nhau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trong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bộ</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nhớ</a:t>
            </a:r>
            <a:r>
              <a:rPr lang="en-US" altLang="en-US" sz="2600" dirty="0">
                <a:solidFill>
                  <a:srgbClr val="333333"/>
                </a:solidFill>
                <a:latin typeface="Times New Roman" panose="02020603050405020304" pitchFamily="18" charset="0"/>
                <a:cs typeface="Times New Roman" panose="02020603050405020304" pitchFamily="18" charset="0"/>
              </a:rPr>
              <a:t>.</a:t>
            </a:r>
            <a:endParaRPr lang="en-US" altLang="en-US" sz="2600" dirty="0">
              <a:latin typeface="Times New Roman" panose="02020603050405020304" pitchFamily="18" charset="0"/>
              <a:cs typeface="Times New Roman" panose="02020603050405020304" pitchFamily="18" charset="0"/>
            </a:endParaRPr>
          </a:p>
          <a:p>
            <a:pPr marL="457200" lvl="0" indent="-457200" defTabSz="914400">
              <a:buFont typeface="Wingdings" panose="05000000000000000000" pitchFamily="2" charset="2"/>
              <a:buChar char="Ø"/>
            </a:pPr>
            <a:r>
              <a:rPr lang="en-US" altLang="en-US" sz="2600" dirty="0" err="1">
                <a:solidFill>
                  <a:srgbClr val="333333"/>
                </a:solidFill>
                <a:latin typeface="Times New Roman" panose="02020603050405020304" pitchFamily="18" charset="0"/>
                <a:cs typeface="Times New Roman" panose="02020603050405020304" pitchFamily="18" charset="0"/>
              </a:rPr>
              <a:t>Là</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một</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đối</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tượng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chứa</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các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phần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có</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kiểu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dữ</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liệu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giống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nhau</a:t>
            </a:r>
            <a:r>
              <a:rPr lang="en-US" altLang="en-US" sz="2600" dirty="0">
                <a:solidFill>
                  <a:srgbClr val="333333"/>
                </a:solidFill>
                <a:latin typeface="Times New Roman" panose="02020603050405020304" pitchFamily="18" charset="0"/>
                <a:cs typeface="Times New Roman" panose="02020603050405020304" pitchFamily="18" charset="0"/>
              </a:rPr>
              <a:t>. </a:t>
            </a:r>
          </a:p>
          <a:p>
            <a:pPr marL="457200" lvl="0" indent="-457200" defTabSz="914400">
              <a:buFont typeface="Wingdings" panose="05000000000000000000" pitchFamily="2" charset="2"/>
              <a:buChar char="Ø"/>
            </a:pPr>
            <a:r>
              <a:rPr lang="en-US" altLang="en-US" sz="2600" dirty="0" err="1">
                <a:solidFill>
                  <a:srgbClr val="333333"/>
                </a:solidFill>
                <a:latin typeface="Times New Roman" panose="02020603050405020304" pitchFamily="18" charset="0"/>
                <a:cs typeface="Times New Roman" panose="02020603050405020304" pitchFamily="18" charset="0"/>
              </a:rPr>
              <a:t>Chỉ</a:t>
            </a:r>
            <a:r>
              <a:rPr lang="en-US" altLang="en-US" sz="2600" dirty="0">
                <a:solidFill>
                  <a:srgbClr val="333333"/>
                </a:solidFill>
                <a:latin typeface="Times New Roman" panose="02020603050405020304" pitchFamily="18" charset="0"/>
                <a:cs typeface="Times New Roman" panose="02020603050405020304" pitchFamily="18" charset="0"/>
              </a:rPr>
              <a:t> có </a:t>
            </a:r>
            <a:r>
              <a:rPr lang="en-US" altLang="en-US" sz="2600" dirty="0" err="1">
                <a:solidFill>
                  <a:srgbClr val="333333"/>
                </a:solidFill>
                <a:latin typeface="Times New Roman" panose="02020603050405020304" pitchFamily="18" charset="0"/>
                <a:cs typeface="Times New Roman" panose="02020603050405020304" pitchFamily="18" charset="0"/>
              </a:rPr>
              <a:t>thể</a:t>
            </a:r>
            <a:r>
              <a:rPr lang="en-US" altLang="en-US" sz="2600" dirty="0">
                <a:solidFill>
                  <a:srgbClr val="333333"/>
                </a:solidFill>
                <a:latin typeface="Times New Roman" panose="02020603050405020304" pitchFamily="18" charset="0"/>
                <a:cs typeface="Times New Roman" panose="02020603050405020304" pitchFamily="18" charset="0"/>
              </a:rPr>
              <a:t> lưu </a:t>
            </a:r>
            <a:r>
              <a:rPr lang="en-US" altLang="en-US" sz="2600" dirty="0" err="1">
                <a:solidFill>
                  <a:srgbClr val="333333"/>
                </a:solidFill>
                <a:latin typeface="Times New Roman" panose="02020603050405020304" pitchFamily="18" charset="0"/>
                <a:cs typeface="Times New Roman" panose="02020603050405020304" pitchFamily="18" charset="0"/>
              </a:rPr>
              <a:t>trữ</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một</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tập</a:t>
            </a:r>
            <a:r>
              <a:rPr lang="en-US" altLang="en-US" sz="2600" dirty="0">
                <a:solidFill>
                  <a:srgbClr val="333333"/>
                </a:solidFill>
                <a:latin typeface="Times New Roman" panose="02020603050405020304" pitchFamily="18" charset="0"/>
                <a:cs typeface="Times New Roman" panose="02020603050405020304" pitchFamily="18" charset="0"/>
              </a:rPr>
              <a:t> các phần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có </a:t>
            </a:r>
            <a:r>
              <a:rPr lang="en-US" altLang="en-US" sz="2600" dirty="0" err="1">
                <a:solidFill>
                  <a:srgbClr val="333333"/>
                </a:solidFill>
                <a:latin typeface="Times New Roman" panose="02020603050405020304" pitchFamily="18" charset="0"/>
                <a:cs typeface="Times New Roman" panose="02020603050405020304" pitchFamily="18" charset="0"/>
              </a:rPr>
              <a:t>số</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lượng</a:t>
            </a:r>
            <a:r>
              <a:rPr lang="en-US" altLang="en-US" sz="2600" dirty="0">
                <a:solidFill>
                  <a:srgbClr val="333333"/>
                </a:solidFill>
                <a:latin typeface="Times New Roman" panose="02020603050405020304" pitchFamily="18" charset="0"/>
                <a:cs typeface="Times New Roman" panose="02020603050405020304" pitchFamily="18" charset="0"/>
              </a:rPr>
              <a:t> phần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cố</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định</a:t>
            </a:r>
            <a:r>
              <a:rPr lang="en-US" altLang="en-US" sz="2600" dirty="0">
                <a:solidFill>
                  <a:srgbClr val="333333"/>
                </a:solidFill>
                <a:latin typeface="Times New Roman" panose="02020603050405020304" pitchFamily="18" charset="0"/>
                <a:cs typeface="Times New Roman" panose="02020603050405020304" pitchFamily="18" charset="0"/>
              </a:rPr>
              <a:t>. Được </a:t>
            </a:r>
            <a:r>
              <a:rPr lang="en-US" altLang="en-US" sz="2600" dirty="0" err="1">
                <a:solidFill>
                  <a:srgbClr val="333333"/>
                </a:solidFill>
                <a:latin typeface="Times New Roman" panose="02020603050405020304" pitchFamily="18" charset="0"/>
                <a:cs typeface="Times New Roman" panose="02020603050405020304" pitchFamily="18" charset="0"/>
              </a:rPr>
              <a:t>xác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định</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khi</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khai</a:t>
            </a:r>
            <a:r>
              <a:rPr lang="en-US" altLang="en-US" sz="2600" dirty="0">
                <a:solidFill>
                  <a:srgbClr val="333333"/>
                </a:solidFill>
                <a:latin typeface="Times New Roman" panose="02020603050405020304" pitchFamily="18" charset="0"/>
                <a:cs typeface="Times New Roman" panose="02020603050405020304" pitchFamily="18" charset="0"/>
              </a:rPr>
              <a:t> báo.</a:t>
            </a:r>
            <a:endParaRPr lang="en-US" altLang="en-US" sz="2600" dirty="0">
              <a:latin typeface="Times New Roman" panose="02020603050405020304" pitchFamily="18" charset="0"/>
              <a:cs typeface="Times New Roman" panose="02020603050405020304" pitchFamily="18" charset="0"/>
            </a:endParaRPr>
          </a:p>
          <a:p>
            <a:pPr marL="457200" lvl="0" indent="-457200" defTabSz="914400">
              <a:buFont typeface="Wingdings" panose="05000000000000000000" pitchFamily="2" charset="2"/>
              <a:buChar char="Ø"/>
            </a:pPr>
            <a:r>
              <a:rPr lang="en-US" altLang="en-US" sz="2600" dirty="0" err="1">
                <a:solidFill>
                  <a:srgbClr val="333333"/>
                </a:solidFill>
                <a:latin typeface="Times New Roman" panose="02020603050405020304" pitchFamily="18" charset="0"/>
                <a:cs typeface="Times New Roman" panose="02020603050405020304" pitchFamily="18" charset="0"/>
              </a:rPr>
              <a:t>Mảng</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trong</a:t>
            </a:r>
            <a:r>
              <a:rPr lang="en-US" altLang="en-US" sz="2600" dirty="0">
                <a:solidFill>
                  <a:srgbClr val="333333"/>
                </a:solidFill>
                <a:latin typeface="Times New Roman" panose="02020603050405020304" pitchFamily="18" charset="0"/>
                <a:cs typeface="Times New Roman" panose="02020603050405020304" pitchFamily="18" charset="0"/>
              </a:rPr>
              <a:t> java </a:t>
            </a:r>
            <a:r>
              <a:rPr lang="en-US" altLang="en-US" sz="2600" dirty="0" err="1">
                <a:solidFill>
                  <a:srgbClr val="333333"/>
                </a:solidFill>
                <a:latin typeface="Times New Roman" panose="02020603050405020304" pitchFamily="18" charset="0"/>
                <a:cs typeface="Times New Roman" panose="02020603050405020304" pitchFamily="18" charset="0"/>
              </a:rPr>
              <a:t>lưu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các</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phần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theo</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chỉ</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số</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chỉ</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số</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của</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phần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tử</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đầu</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tiên</a:t>
            </a:r>
            <a:r>
              <a:rPr lang="en-US" altLang="en-US" sz="2600" dirty="0">
                <a:solidFill>
                  <a:srgbClr val="333333"/>
                </a:solidFill>
                <a:latin typeface="Times New Roman" panose="02020603050405020304" pitchFamily="18" charset="0"/>
                <a:cs typeface="Times New Roman" panose="02020603050405020304" pitchFamily="18" charset="0"/>
              </a:rPr>
              <a:t> </a:t>
            </a:r>
            <a:r>
              <a:rPr lang="en-US" altLang="en-US" sz="2600" dirty="0" err="1">
                <a:solidFill>
                  <a:srgbClr val="333333"/>
                </a:solidFill>
                <a:latin typeface="Times New Roman" panose="02020603050405020304" pitchFamily="18" charset="0"/>
                <a:cs typeface="Times New Roman" panose="02020603050405020304" pitchFamily="18" charset="0"/>
              </a:rPr>
              <a:t>là</a:t>
            </a:r>
            <a:r>
              <a:rPr lang="en-US" altLang="en-US" sz="2600" dirty="0">
                <a:solidFill>
                  <a:srgbClr val="333333"/>
                </a:solidFill>
                <a:latin typeface="Times New Roman" panose="02020603050405020304" pitchFamily="18" charset="0"/>
                <a:cs typeface="Times New Roman" panose="02020603050405020304" pitchFamily="18" charset="0"/>
              </a:rPr>
              <a:t> 0.</a:t>
            </a:r>
            <a:endParaRPr lang="en-US" altLang="en-US" sz="2600" dirty="0">
              <a:latin typeface="Times New Roman" panose="02020603050405020304" pitchFamily="18" charset="0"/>
              <a:cs typeface="Times New Roman" panose="02020603050405020304" pitchFamily="18" charset="0"/>
            </a:endParaRPr>
          </a:p>
        </p:txBody>
      </p:sp>
      <p:pic>
        <p:nvPicPr>
          <p:cNvPr id="18" name="Picture 2" descr="Mảng trong java">
            <a:extLst>
              <a:ext uri="{FF2B5EF4-FFF2-40B4-BE49-F238E27FC236}">
                <a16:creationId xmlns:a16="http://schemas.microsoft.com/office/drawing/2014/main" id="{CE91718A-A9A3-400B-AD39-7F12D4C0E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783" y="4274820"/>
            <a:ext cx="5778197" cy="18973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0ED2AB4-7388-65AA-C138-10F133E3F9A4}"/>
              </a:ext>
            </a:extLst>
          </p:cNvPr>
          <p:cNvPicPr>
            <a:picLocks noChangeAspect="1"/>
          </p:cNvPicPr>
          <p:nvPr/>
        </p:nvPicPr>
        <p:blipFill>
          <a:blip r:embed="rId3"/>
          <a:stretch>
            <a:fillRect/>
          </a:stretch>
        </p:blipFill>
        <p:spPr>
          <a:xfrm>
            <a:off x="152400" y="4778257"/>
            <a:ext cx="4033703" cy="1897380"/>
          </a:xfrm>
          <a:prstGeom prst="rect">
            <a:avLst/>
          </a:prstGeom>
        </p:spPr>
      </p:pic>
    </p:spTree>
    <p:extLst>
      <p:ext uri="{BB962C8B-B14F-4D97-AF65-F5344CB8AC3E}">
        <p14:creationId xmlns:p14="http://schemas.microsoft.com/office/powerpoint/2010/main" val="286850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838200" y="1159874"/>
            <a:ext cx="91440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solidFill>
                    <a:schemeClr val="bg1"/>
                  </a:solidFill>
                  <a:latin typeface="Times New Roman" panose="02020603050405020304" pitchFamily="18" charset="0"/>
                  <a:cs typeface="Times New Roman" panose="02020603050405020304" pitchFamily="18" charset="0"/>
                </a:rPr>
                <a:t>Mảng/Danh Sách Trong Java</a:t>
              </a:r>
              <a:endParaRPr lang="zh-CN" altLang="en-US" sz="2800" b="1">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992093" y="1112793"/>
            <a:ext cx="958628" cy="960120"/>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p>
            </p:txBody>
          </p:sp>
        </p:grpSp>
        <p:sp>
          <p:nvSpPr>
            <p:cNvPr id="11" name="文本框 23"/>
            <p:cNvSpPr txBox="1"/>
            <p:nvPr/>
          </p:nvSpPr>
          <p:spPr>
            <a:xfrm>
              <a:off x="3467445" y="1147357"/>
              <a:ext cx="774242" cy="958188"/>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12</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Arrow: Pentagon 1">
            <a:extLst>
              <a:ext uri="{FF2B5EF4-FFF2-40B4-BE49-F238E27FC236}">
                <a16:creationId xmlns:a16="http://schemas.microsoft.com/office/drawing/2014/main" id="{BDC382DA-B327-4521-8A37-3BF46E4217C2}"/>
              </a:ext>
            </a:extLst>
          </p:cNvPr>
          <p:cNvSpPr/>
          <p:nvPr/>
        </p:nvSpPr>
        <p:spPr>
          <a:xfrm>
            <a:off x="992094" y="1891350"/>
            <a:ext cx="4418106" cy="4422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Mảng</a:t>
            </a:r>
            <a:r>
              <a:rPr lang="en-US" sz="2800" dirty="0"/>
              <a:t> </a:t>
            </a:r>
            <a:r>
              <a:rPr lang="en-US" sz="2800" dirty="0" err="1"/>
              <a:t>nhiều</a:t>
            </a:r>
            <a:r>
              <a:rPr lang="en-US" sz="2800" dirty="0"/>
              <a:t> </a:t>
            </a:r>
            <a:r>
              <a:rPr lang="en-US" sz="2800" dirty="0" err="1"/>
              <a:t>chiều</a:t>
            </a:r>
            <a:endParaRPr lang="en-US" sz="2800" dirty="0"/>
          </a:p>
        </p:txBody>
      </p:sp>
      <p:sp>
        <p:nvSpPr>
          <p:cNvPr id="18" name="Arrow: Pentagon 14">
            <a:extLst>
              <a:ext uri="{FF2B5EF4-FFF2-40B4-BE49-F238E27FC236}">
                <a16:creationId xmlns:a16="http://schemas.microsoft.com/office/drawing/2014/main" id="{54DD21D4-0377-4110-B608-E112F713084C}"/>
              </a:ext>
            </a:extLst>
          </p:cNvPr>
          <p:cNvSpPr/>
          <p:nvPr/>
        </p:nvSpPr>
        <p:spPr>
          <a:xfrm>
            <a:off x="992263" y="2444829"/>
            <a:ext cx="8743066" cy="1461589"/>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rgbClr val="FF0000"/>
                </a:solidFill>
                <a:latin typeface="Times New Roman" panose="02020603050405020304" pitchFamily="18" charset="0"/>
                <a:cs typeface="Times New Roman" panose="02020603050405020304" pitchFamily="18" charset="0"/>
              </a:rPr>
              <a:t>Là mảng lồng nhau(mảng của các mảng)</a:t>
            </a: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Mảng 2 chiều: mảng của các mảng 1 chiều</a:t>
            </a: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Mảng 3 chiều: mảng của các mảng 2 chiều</a:t>
            </a: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Chiều của mảng đ</a:t>
            </a:r>
            <a:r>
              <a:rPr lang="vi-VN" sz="2400">
                <a:solidFill>
                  <a:srgbClr val="FF0000"/>
                </a:solidFill>
                <a:latin typeface="Times New Roman" panose="02020603050405020304" pitchFamily="18" charset="0"/>
                <a:cs typeface="Times New Roman" panose="02020603050405020304" pitchFamily="18" charset="0"/>
              </a:rPr>
              <a:t>ư</a:t>
            </a:r>
            <a:r>
              <a:rPr lang="en-US" sz="2400">
                <a:solidFill>
                  <a:srgbClr val="FF0000"/>
                </a:solidFill>
                <a:latin typeface="Times New Roman" panose="02020603050405020304" pitchFamily="18" charset="0"/>
                <a:cs typeface="Times New Roman" panose="02020603050405020304" pitchFamily="18" charset="0"/>
              </a:rPr>
              <a:t>ợc khai báo qua cặp dấu []</a:t>
            </a:r>
          </a:p>
        </p:txBody>
      </p:sp>
      <p:pic>
        <p:nvPicPr>
          <p:cNvPr id="19" name="Picture 18">
            <a:extLst>
              <a:ext uri="{FF2B5EF4-FFF2-40B4-BE49-F238E27FC236}">
                <a16:creationId xmlns:a16="http://schemas.microsoft.com/office/drawing/2014/main" id="{42AC56FF-12CF-4863-9172-A32F4EADF373}"/>
              </a:ext>
            </a:extLst>
          </p:cNvPr>
          <p:cNvPicPr>
            <a:picLocks noChangeAspect="1"/>
          </p:cNvPicPr>
          <p:nvPr/>
        </p:nvPicPr>
        <p:blipFill>
          <a:blip r:embed="rId2"/>
          <a:stretch>
            <a:fillRect/>
          </a:stretch>
        </p:blipFill>
        <p:spPr>
          <a:xfrm>
            <a:off x="885981" y="4129204"/>
            <a:ext cx="5050065" cy="1905606"/>
          </a:xfrm>
          <a:prstGeom prst="rect">
            <a:avLst/>
          </a:prstGeom>
        </p:spPr>
      </p:pic>
      <p:pic>
        <p:nvPicPr>
          <p:cNvPr id="2" name="Picture 1">
            <a:extLst>
              <a:ext uri="{FF2B5EF4-FFF2-40B4-BE49-F238E27FC236}">
                <a16:creationId xmlns:a16="http://schemas.microsoft.com/office/drawing/2014/main" id="{A66FAA89-3E8E-B5B9-D280-F487204CD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642" y="4183307"/>
            <a:ext cx="2856079" cy="1714455"/>
          </a:xfrm>
          <a:prstGeom prst="rect">
            <a:avLst/>
          </a:prstGeom>
        </p:spPr>
      </p:pic>
      <p:sp>
        <p:nvSpPr>
          <p:cNvPr id="3" name="Rectangle 2">
            <a:extLst>
              <a:ext uri="{FF2B5EF4-FFF2-40B4-BE49-F238E27FC236}">
                <a16:creationId xmlns:a16="http://schemas.microsoft.com/office/drawing/2014/main" id="{14E1BF02-7B69-F328-8033-E9E4ACDBEAFE}"/>
              </a:ext>
            </a:extLst>
          </p:cNvPr>
          <p:cNvSpPr>
            <a:spLocks noChangeArrowheads="1"/>
          </p:cNvSpPr>
          <p:nvPr/>
        </p:nvSpPr>
        <p:spPr bwMode="auto">
          <a:xfrm>
            <a:off x="6251855" y="4017603"/>
            <a:ext cx="2724929" cy="2314686"/>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C678DD"/>
                </a:solidFill>
                <a:effectLst/>
                <a:latin typeface="Times New Roman" panose="02020603050405020304" pitchFamily="18" charset="0"/>
                <a:cs typeface="Times New Roman" panose="02020603050405020304" pitchFamily="18" charset="0"/>
              </a:rPr>
              <a:t>int</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 </a:t>
            </a:r>
            <a:r>
              <a:rPr kumimoji="0" lang="en-US" altLang="en-US" sz="2800" b="0" i="0" u="none" strike="noStrike" cap="none" normalizeH="0" baseline="0" dirty="0">
                <a:ln>
                  <a:noFill/>
                </a:ln>
                <a:solidFill>
                  <a:srgbClr val="56B6C2"/>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1</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2</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3</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4</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5</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6</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9</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rgbClr val="D19A66"/>
                </a:solidFill>
                <a:effectLst/>
                <a:latin typeface="Times New Roman" panose="02020603050405020304" pitchFamily="18" charset="0"/>
                <a:cs typeface="Times New Roman" panose="02020603050405020304" pitchFamily="18" charset="0"/>
              </a:rPr>
              <a:t>7</a:t>
            </a: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ABB2BF"/>
                </a:solidFill>
                <a:effectLst/>
                <a:latin typeface="Times New Roman" panose="02020603050405020304" pitchFamily="18" charset="0"/>
                <a:cs typeface="Times New Roman" panose="02020603050405020304" pitchFamily="18" charset="0"/>
              </a:rPr>
              <a: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7775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066800" y="1048269"/>
            <a:ext cx="9144000" cy="657592"/>
            <a:chOff x="3129129" y="1121776"/>
            <a:chExt cx="5933741" cy="1171624"/>
          </a:xfrm>
          <a:solidFill>
            <a:schemeClr val="accent1">
              <a:lumMod val="75000"/>
            </a:schemeClr>
          </a:solidFill>
        </p:grpSpPr>
        <p:sp>
          <p:nvSpPr>
            <p:cNvPr id="7"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latin typeface="Times New Roman" panose="02020603050405020304" pitchFamily="18" charset="0"/>
                <a:cs typeface="Times New Roman" panose="02020603050405020304" pitchFamily="18" charset="0"/>
              </a:endParaRPr>
            </a:p>
          </p:txBody>
        </p:sp>
        <p:sp>
          <p:nvSpPr>
            <p:cNvPr id="8"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cs typeface="Times New Roman" panose="02020603050405020304" pitchFamily="18" charset="0"/>
                </a:rPr>
                <a:t>Mảng</a:t>
              </a:r>
              <a:r>
                <a:rPr lang="en-US" altLang="zh-CN" sz="2800" b="1" dirty="0">
                  <a:solidFill>
                    <a:schemeClr val="bg1"/>
                  </a:solidFill>
                  <a:latin typeface="Times New Roman" panose="02020603050405020304" pitchFamily="18" charset="0"/>
                  <a:cs typeface="Times New Roman" panose="02020603050405020304" pitchFamily="18" charset="0"/>
                </a:rPr>
                <a:t>/</a:t>
              </a:r>
              <a:r>
                <a:rPr lang="en-US" altLang="zh-CN" sz="2800" b="1" dirty="0" err="1">
                  <a:solidFill>
                    <a:schemeClr val="bg1"/>
                  </a:solidFill>
                  <a:latin typeface="Times New Roman" panose="02020603050405020304" pitchFamily="18" charset="0"/>
                  <a:cs typeface="Times New Roman" panose="02020603050405020304" pitchFamily="18" charset="0"/>
                </a:rPr>
                <a:t>Danh</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Sách</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Trong</a:t>
              </a:r>
              <a:r>
                <a:rPr lang="en-US" altLang="zh-CN" sz="2800" b="1" dirty="0">
                  <a:solidFill>
                    <a:schemeClr val="bg1"/>
                  </a:solidFill>
                  <a:latin typeface="Times New Roman" panose="02020603050405020304" pitchFamily="18" charset="0"/>
                  <a:cs typeface="Times New Roman" panose="02020603050405020304" pitchFamily="18" charset="0"/>
                </a:rPr>
                <a:t> Java</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grpSp>
        <p:nvGrpSpPr>
          <p:cNvPr id="9" name="组合 20"/>
          <p:cNvGrpSpPr/>
          <p:nvPr/>
        </p:nvGrpSpPr>
        <p:grpSpPr>
          <a:xfrm>
            <a:off x="1220693" y="1001188"/>
            <a:ext cx="958628" cy="960120"/>
            <a:chOff x="3150396" y="933507"/>
            <a:chExt cx="1350360" cy="1758295"/>
          </a:xfrm>
        </p:grpSpPr>
        <p:grpSp>
          <p:nvGrpSpPr>
            <p:cNvPr id="10" name="组合 21"/>
            <p:cNvGrpSpPr/>
            <p:nvPr/>
          </p:nvGrpSpPr>
          <p:grpSpPr>
            <a:xfrm>
              <a:off x="3150396" y="933507"/>
              <a:ext cx="1350360" cy="1758295"/>
              <a:chOff x="3222820" y="1148080"/>
              <a:chExt cx="1284820" cy="1672959"/>
            </a:xfrm>
          </p:grpSpPr>
          <p:grpSp>
            <p:nvGrpSpPr>
              <p:cNvPr id="12" name="组合 25"/>
              <p:cNvGrpSpPr/>
              <p:nvPr/>
            </p:nvGrpSpPr>
            <p:grpSpPr>
              <a:xfrm>
                <a:off x="3283275" y="1217897"/>
                <a:ext cx="1219082" cy="1603142"/>
                <a:chOff x="7134179" y="2788658"/>
                <a:chExt cx="2190439" cy="2880512"/>
              </a:xfrm>
            </p:grpSpPr>
            <p:sp>
              <p:nvSpPr>
                <p:cNvPr id="14" name="椭圆 50"/>
                <p:cNvSpPr/>
                <p:nvPr/>
              </p:nvSpPr>
              <p:spPr>
                <a:xfrm rot="18900000">
                  <a:off x="7134179" y="2788658"/>
                  <a:ext cx="2190439" cy="2880512"/>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sp>
              <p:nvSpPr>
                <p:cNvPr id="15" name="椭圆 2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sp>
              <p:nvSpPr>
                <p:cNvPr id="16" name="椭圆 2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20204" pitchFamily="34" charset="0"/>
                  </a:endParaRPr>
                </a:p>
              </p:txBody>
            </p:sp>
          </p:grpSp>
          <p:sp>
            <p:nvSpPr>
              <p:cNvPr id="13" name="椭圆 26"/>
              <p:cNvSpPr/>
              <p:nvPr/>
            </p:nvSpPr>
            <p:spPr>
              <a:xfrm>
                <a:off x="3222820" y="1148080"/>
                <a:ext cx="1284820" cy="1284820"/>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latin typeface="Times New Roman" panose="02020603050405020304" pitchFamily="18" charset="0"/>
                  <a:cs typeface="Times New Roman" panose="02020603050405020304" pitchFamily="18" charset="0"/>
                </a:endParaRPr>
              </a:p>
            </p:txBody>
          </p:sp>
        </p:grpSp>
        <p:sp>
          <p:nvSpPr>
            <p:cNvPr id="11" name="文本框 23"/>
            <p:cNvSpPr txBox="1"/>
            <p:nvPr/>
          </p:nvSpPr>
          <p:spPr>
            <a:xfrm>
              <a:off x="3467445" y="1147357"/>
              <a:ext cx="774242" cy="958188"/>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rPr>
                <a:t>12</a:t>
              </a:r>
              <a:endParaRPr lang="zh-CN" altLang="en-US" sz="2800" b="1" dirty="0">
                <a:solidFill>
                  <a:schemeClr val="accent1">
                    <a:lumMod val="50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Arrow: Pentagon 1">
            <a:extLst>
              <a:ext uri="{FF2B5EF4-FFF2-40B4-BE49-F238E27FC236}">
                <a16:creationId xmlns:a16="http://schemas.microsoft.com/office/drawing/2014/main" id="{17E7659D-760E-4260-913F-FC00FEDF5BDE}"/>
              </a:ext>
            </a:extLst>
          </p:cNvPr>
          <p:cNvSpPr/>
          <p:nvPr/>
        </p:nvSpPr>
        <p:spPr>
          <a:xfrm>
            <a:off x="1220693" y="1811963"/>
            <a:ext cx="3454902" cy="5508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Times New Roman" panose="02020603050405020304" pitchFamily="18" charset="0"/>
                <a:cs typeface="Times New Roman" panose="02020603050405020304" pitchFamily="18" charset="0"/>
              </a:rPr>
              <a:t>Thao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mảng</a:t>
            </a:r>
            <a:endParaRPr lang="en-US" sz="2800" dirty="0">
              <a:latin typeface="Times New Roman" panose="02020603050405020304" pitchFamily="18" charset="0"/>
              <a:cs typeface="Times New Roman" panose="02020603050405020304" pitchFamily="18" charset="0"/>
            </a:endParaRPr>
          </a:p>
        </p:txBody>
      </p:sp>
      <p:sp>
        <p:nvSpPr>
          <p:cNvPr id="18" name="Arrow: Pentagon 14">
            <a:extLst>
              <a:ext uri="{FF2B5EF4-FFF2-40B4-BE49-F238E27FC236}">
                <a16:creationId xmlns:a16="http://schemas.microsoft.com/office/drawing/2014/main" id="{A312C87D-5DB9-4E89-A756-5A0F8A2AB0A8}"/>
              </a:ext>
            </a:extLst>
          </p:cNvPr>
          <p:cNvSpPr/>
          <p:nvPr/>
        </p:nvSpPr>
        <p:spPr>
          <a:xfrm>
            <a:off x="1445768" y="2629271"/>
            <a:ext cx="9298432" cy="550843"/>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Hàm</a:t>
            </a:r>
            <a:r>
              <a:rPr lang="en-US" sz="2800" dirty="0">
                <a:solidFill>
                  <a:srgbClr val="FF0000"/>
                </a:solidFill>
                <a:latin typeface="Times New Roman" panose="02020603050405020304" pitchFamily="18" charset="0"/>
                <a:cs typeface="Times New Roman" panose="02020603050405020304" pitchFamily="18" charset="0"/>
              </a:rPr>
              <a:t> length(): </a:t>
            </a:r>
            <a:r>
              <a:rPr lang="en-US" sz="2800" dirty="0" err="1">
                <a:solidFill>
                  <a:srgbClr val="FF0000"/>
                </a:solidFill>
                <a:latin typeface="Times New Roman" panose="02020603050405020304" pitchFamily="18" charset="0"/>
                <a:cs typeface="Times New Roman" panose="02020603050405020304" pitchFamily="18" charset="0"/>
              </a:rPr>
              <a:t>Lấy</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số</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phần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tử</a:t>
            </a:r>
            <a:r>
              <a:rPr lang="en-US" sz="2800" dirty="0">
                <a:solidFill>
                  <a:srgbClr val="FF0000"/>
                </a:solidFill>
                <a:latin typeface="Times New Roman" panose="02020603050405020304" pitchFamily="18" charset="0"/>
                <a:cs typeface="Times New Roman" panose="02020603050405020304" pitchFamily="18" charset="0"/>
              </a:rPr>
              <a:t>(size) </a:t>
            </a:r>
            <a:r>
              <a:rPr lang="en-US" sz="2800" dirty="0" err="1">
                <a:solidFill>
                  <a:srgbClr val="FF0000"/>
                </a:solidFill>
                <a:latin typeface="Times New Roman" panose="02020603050405020304" pitchFamily="18" charset="0"/>
                <a:cs typeface="Times New Roman" panose="02020603050405020304" pitchFamily="18" charset="0"/>
              </a:rPr>
              <a:t>của</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mảng</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9" name="Arrow: Pentagon 15">
            <a:extLst>
              <a:ext uri="{FF2B5EF4-FFF2-40B4-BE49-F238E27FC236}">
                <a16:creationId xmlns:a16="http://schemas.microsoft.com/office/drawing/2014/main" id="{8C935A58-FBBB-4777-BB80-8D843608AC53}"/>
              </a:ext>
            </a:extLst>
          </p:cNvPr>
          <p:cNvSpPr/>
          <p:nvPr/>
        </p:nvSpPr>
        <p:spPr>
          <a:xfrm>
            <a:off x="1445768" y="3415629"/>
            <a:ext cx="9374632" cy="118018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Truy</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cập</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vào</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giá</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trị</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của</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phần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tử</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trong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mảng</a:t>
            </a:r>
            <a:r>
              <a:rPr lang="en-US" sz="2800" dirty="0">
                <a:solidFill>
                  <a:srgbClr val="FF0000"/>
                </a:solidFill>
                <a:latin typeface="Times New Roman" panose="02020603050405020304" pitchFamily="18" charset="0"/>
                <a:cs typeface="Times New Roman" panose="02020603050405020304" pitchFamily="18" charset="0"/>
              </a:rPr>
              <a:t> 1 </a:t>
            </a:r>
            <a:r>
              <a:rPr lang="en-US" sz="2800" dirty="0" err="1">
                <a:solidFill>
                  <a:srgbClr val="FF0000"/>
                </a:solidFill>
                <a:latin typeface="Times New Roman" panose="02020603050405020304" pitchFamily="18" charset="0"/>
                <a:cs typeface="Times New Roman" panose="02020603050405020304" pitchFamily="18" charset="0"/>
              </a:rPr>
              <a:t>chiều</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tenMang</a:t>
            </a:r>
            <a:r>
              <a:rPr lang="en-US" sz="2800" dirty="0">
                <a:solidFill>
                  <a:srgbClr val="FF0000"/>
                </a:solidFill>
                <a:latin typeface="Times New Roman" panose="02020603050405020304" pitchFamily="18" charset="0"/>
                <a:cs typeface="Times New Roman" panose="02020603050405020304" pitchFamily="18" charset="0"/>
              </a:rPr>
              <a:t>[index]</a:t>
            </a:r>
          </a:p>
        </p:txBody>
      </p:sp>
      <p:sp>
        <p:nvSpPr>
          <p:cNvPr id="20" name="Arrow: Pentagon 16">
            <a:extLst>
              <a:ext uri="{FF2B5EF4-FFF2-40B4-BE49-F238E27FC236}">
                <a16:creationId xmlns:a16="http://schemas.microsoft.com/office/drawing/2014/main" id="{C26EEC47-2765-403E-A127-BB0577E47EB3}"/>
              </a:ext>
            </a:extLst>
          </p:cNvPr>
          <p:cNvSpPr/>
          <p:nvPr/>
        </p:nvSpPr>
        <p:spPr>
          <a:xfrm>
            <a:off x="1456784" y="4763418"/>
            <a:ext cx="9592215" cy="118018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Truy</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cập</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vào</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giá</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trị</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của</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phần</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tử</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trong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mảng</a:t>
            </a:r>
            <a:r>
              <a:rPr lang="en-US" sz="2800" dirty="0">
                <a:solidFill>
                  <a:srgbClr val="FF0000"/>
                </a:solidFill>
                <a:latin typeface="Times New Roman" panose="02020603050405020304" pitchFamily="18" charset="0"/>
                <a:cs typeface="Times New Roman" panose="02020603050405020304" pitchFamily="18" charset="0"/>
              </a:rPr>
              <a:t> 2 </a:t>
            </a:r>
            <a:r>
              <a:rPr lang="en-US" sz="2800" dirty="0" err="1">
                <a:solidFill>
                  <a:srgbClr val="FF0000"/>
                </a:solidFill>
                <a:latin typeface="Times New Roman" panose="02020603050405020304" pitchFamily="18" charset="0"/>
                <a:cs typeface="Times New Roman" panose="02020603050405020304" pitchFamily="18" charset="0"/>
              </a:rPr>
              <a:t>chiều</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tenMang</a:t>
            </a:r>
            <a:r>
              <a:rPr lang="en-US" sz="2800" dirty="0">
                <a:solidFill>
                  <a:srgbClr val="FF0000"/>
                </a:solidFill>
                <a:latin typeface="Times New Roman" panose="02020603050405020304" pitchFamily="18" charset="0"/>
                <a:cs typeface="Times New Roman" panose="02020603050405020304" pitchFamily="18" charset="0"/>
              </a:rPr>
              <a:t>[</a:t>
            </a:r>
            <a:r>
              <a:rPr lang="en-US" sz="2800" dirty="0" err="1">
                <a:solidFill>
                  <a:srgbClr val="FF0000"/>
                </a:solidFill>
                <a:latin typeface="Times New Roman" panose="02020603050405020304" pitchFamily="18" charset="0"/>
                <a:cs typeface="Times New Roman" panose="02020603050405020304" pitchFamily="18" charset="0"/>
              </a:rPr>
              <a:t>indexRow</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indexColumn</a:t>
            </a:r>
            <a:r>
              <a:rPr lang="en-US" sz="2800"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771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17" name="Arrow: Pentagon 1">
            <a:extLst>
              <a:ext uri="{FF2B5EF4-FFF2-40B4-BE49-F238E27FC236}">
                <a16:creationId xmlns:a16="http://schemas.microsoft.com/office/drawing/2014/main" id="{B6DA0DED-268B-4EED-8A09-7ADC5B61DDD8}"/>
              </a:ext>
            </a:extLst>
          </p:cNvPr>
          <p:cNvSpPr/>
          <p:nvPr/>
        </p:nvSpPr>
        <p:spPr>
          <a:xfrm>
            <a:off x="707928" y="1687502"/>
            <a:ext cx="2949671" cy="4801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String là gì</a:t>
            </a:r>
          </a:p>
        </p:txBody>
      </p:sp>
      <p:sp>
        <p:nvSpPr>
          <p:cNvPr id="18" name="Arrow: Pentagon 14">
            <a:extLst>
              <a:ext uri="{FF2B5EF4-FFF2-40B4-BE49-F238E27FC236}">
                <a16:creationId xmlns:a16="http://schemas.microsoft.com/office/drawing/2014/main" id="{0D28D104-8F60-4BA4-ACFC-7943928D4019}"/>
              </a:ext>
            </a:extLst>
          </p:cNvPr>
          <p:cNvSpPr/>
          <p:nvPr/>
        </p:nvSpPr>
        <p:spPr>
          <a:xfrm>
            <a:off x="701761" y="2273957"/>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solidFill>
                  <a:srgbClr val="FF0000"/>
                </a:solidFill>
              </a:rPr>
              <a:t>- Là một class. Khai báo theo cả 2 kiểu nguyên thủy và đối t</a:t>
            </a:r>
            <a:r>
              <a:rPr lang="vi-VN" sz="2600">
                <a:solidFill>
                  <a:srgbClr val="FF0000"/>
                </a:solidFill>
              </a:rPr>
              <a:t>ư</a:t>
            </a:r>
            <a:r>
              <a:rPr lang="en-US" sz="2600">
                <a:solidFill>
                  <a:srgbClr val="FF0000"/>
                </a:solidFill>
              </a:rPr>
              <a:t>ợng</a:t>
            </a:r>
          </a:p>
        </p:txBody>
      </p:sp>
      <p:sp>
        <p:nvSpPr>
          <p:cNvPr id="19" name="Arrow: Pentagon 15">
            <a:extLst>
              <a:ext uri="{FF2B5EF4-FFF2-40B4-BE49-F238E27FC236}">
                <a16:creationId xmlns:a16="http://schemas.microsoft.com/office/drawing/2014/main" id="{01550827-3118-4096-A1DF-D50CEF0832A9}"/>
              </a:ext>
            </a:extLst>
          </p:cNvPr>
          <p:cNvSpPr/>
          <p:nvPr/>
        </p:nvSpPr>
        <p:spPr>
          <a:xfrm>
            <a:off x="721693" y="2876688"/>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solidFill>
                  <a:srgbClr val="FF0000"/>
                </a:solidFill>
              </a:rPr>
              <a:t>- Một chuỗi bắt buộc phải nằm trong cặp dấu nháy kép “ ”</a:t>
            </a:r>
          </a:p>
        </p:txBody>
      </p:sp>
      <p:sp>
        <p:nvSpPr>
          <p:cNvPr id="20" name="Callout: Down Arrow 3">
            <a:extLst>
              <a:ext uri="{FF2B5EF4-FFF2-40B4-BE49-F238E27FC236}">
                <a16:creationId xmlns:a16="http://schemas.microsoft.com/office/drawing/2014/main" id="{4FA663CE-1064-430F-8D88-D64DE736D0DD}"/>
              </a:ext>
            </a:extLst>
          </p:cNvPr>
          <p:cNvSpPr/>
          <p:nvPr/>
        </p:nvSpPr>
        <p:spPr>
          <a:xfrm>
            <a:off x="4212114" y="3462205"/>
            <a:ext cx="2352716" cy="49735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Cú pháp</a:t>
            </a:r>
          </a:p>
        </p:txBody>
      </p:sp>
      <p:sp>
        <p:nvSpPr>
          <p:cNvPr id="21" name="Rectangle 20">
            <a:extLst>
              <a:ext uri="{FF2B5EF4-FFF2-40B4-BE49-F238E27FC236}">
                <a16:creationId xmlns:a16="http://schemas.microsoft.com/office/drawing/2014/main" id="{85ED0FC3-E731-49DE-A15D-46FF6164EAC4}"/>
              </a:ext>
            </a:extLst>
          </p:cNvPr>
          <p:cNvSpPr/>
          <p:nvPr/>
        </p:nvSpPr>
        <p:spPr>
          <a:xfrm>
            <a:off x="1294747" y="3959561"/>
            <a:ext cx="9656020" cy="213643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00B050"/>
                </a:solidFill>
              </a:rPr>
              <a:t>//</a:t>
            </a:r>
            <a:r>
              <a:rPr lang="en-US" sz="2800" dirty="0" err="1">
                <a:solidFill>
                  <a:srgbClr val="00B050"/>
                </a:solidFill>
              </a:rPr>
              <a:t>Kiểu</a:t>
            </a:r>
            <a:r>
              <a:rPr lang="en-US" sz="2800" dirty="0">
                <a:solidFill>
                  <a:srgbClr val="00B050"/>
                </a:solidFill>
              </a:rPr>
              <a:t> </a:t>
            </a:r>
            <a:r>
              <a:rPr lang="en-US" sz="2800" dirty="0" err="1">
                <a:solidFill>
                  <a:srgbClr val="00B050"/>
                </a:solidFill>
              </a:rPr>
              <a:t>nguyên</a:t>
            </a:r>
            <a:r>
              <a:rPr lang="en-US" sz="2800" dirty="0">
                <a:solidFill>
                  <a:srgbClr val="00B050"/>
                </a:solidFill>
              </a:rPr>
              <a:t> </a:t>
            </a:r>
            <a:r>
              <a:rPr lang="en-US" sz="2800" dirty="0" err="1">
                <a:solidFill>
                  <a:srgbClr val="00B050"/>
                </a:solidFill>
              </a:rPr>
              <a:t>thủy</a:t>
            </a:r>
            <a:endParaRPr lang="en-US" sz="2800" dirty="0">
              <a:solidFill>
                <a:srgbClr val="FF0000"/>
              </a:solidFill>
            </a:endParaRPr>
          </a:p>
          <a:p>
            <a:r>
              <a:rPr lang="en-US" sz="2800" dirty="0">
                <a:solidFill>
                  <a:srgbClr val="FF0000"/>
                </a:solidFill>
              </a:rPr>
              <a:t>String </a:t>
            </a:r>
            <a:r>
              <a:rPr lang="en-US" sz="2800" dirty="0" err="1">
                <a:solidFill>
                  <a:schemeClr val="accent5">
                    <a:lumMod val="75000"/>
                  </a:schemeClr>
                </a:solidFill>
              </a:rPr>
              <a:t>tenChuoi</a:t>
            </a:r>
            <a:r>
              <a:rPr lang="en-US" sz="2800" dirty="0">
                <a:solidFill>
                  <a:srgbClr val="FF0000"/>
                </a:solidFill>
              </a:rPr>
              <a:t> = </a:t>
            </a:r>
            <a:r>
              <a:rPr lang="en-US" sz="2800" dirty="0">
                <a:solidFill>
                  <a:schemeClr val="accent5">
                    <a:lumMod val="75000"/>
                  </a:schemeClr>
                </a:solidFill>
              </a:rPr>
              <a:t>“Hello World”</a:t>
            </a:r>
            <a:r>
              <a:rPr lang="en-US" sz="2800" dirty="0">
                <a:solidFill>
                  <a:srgbClr val="FF0000"/>
                </a:solidFill>
              </a:rPr>
              <a:t>; </a:t>
            </a:r>
          </a:p>
          <a:p>
            <a:r>
              <a:rPr lang="en-US" sz="2800" dirty="0">
                <a:solidFill>
                  <a:srgbClr val="00B050"/>
                </a:solidFill>
              </a:rPr>
              <a:t>//</a:t>
            </a:r>
            <a:r>
              <a:rPr lang="en-US" sz="2800" dirty="0" err="1">
                <a:solidFill>
                  <a:srgbClr val="00B050"/>
                </a:solidFill>
              </a:rPr>
              <a:t>Kiểu</a:t>
            </a:r>
            <a:r>
              <a:rPr lang="en-US" sz="2800" dirty="0">
                <a:solidFill>
                  <a:srgbClr val="00B050"/>
                </a:solidFill>
              </a:rPr>
              <a:t> </a:t>
            </a:r>
            <a:r>
              <a:rPr lang="en-US" sz="2800" dirty="0" err="1">
                <a:solidFill>
                  <a:srgbClr val="00B050"/>
                </a:solidFill>
              </a:rPr>
              <a:t>đối</a:t>
            </a:r>
            <a:r>
              <a:rPr lang="en-US" sz="2800" dirty="0">
                <a:solidFill>
                  <a:srgbClr val="00B050"/>
                </a:solidFill>
              </a:rPr>
              <a:t> t</a:t>
            </a:r>
            <a:r>
              <a:rPr lang="vi-VN" sz="2800" dirty="0">
                <a:solidFill>
                  <a:srgbClr val="00B050"/>
                </a:solidFill>
              </a:rPr>
              <a:t>ư</a:t>
            </a:r>
            <a:r>
              <a:rPr lang="en-US" sz="2800" dirty="0" err="1">
                <a:solidFill>
                  <a:srgbClr val="00B050"/>
                </a:solidFill>
              </a:rPr>
              <a:t>ợng</a:t>
            </a:r>
            <a:endParaRPr lang="en-US" sz="2800" dirty="0">
              <a:solidFill>
                <a:srgbClr val="00B050"/>
              </a:solidFill>
            </a:endParaRPr>
          </a:p>
          <a:p>
            <a:r>
              <a:rPr lang="en-US" sz="2800" dirty="0">
                <a:solidFill>
                  <a:srgbClr val="FF0000"/>
                </a:solidFill>
              </a:rPr>
              <a:t>String </a:t>
            </a:r>
            <a:r>
              <a:rPr lang="en-US" sz="2800" dirty="0">
                <a:solidFill>
                  <a:schemeClr val="accent5">
                    <a:lumMod val="75000"/>
                  </a:schemeClr>
                </a:solidFill>
              </a:rPr>
              <a:t>tenChuoi2</a:t>
            </a:r>
            <a:r>
              <a:rPr lang="en-US" sz="2800" dirty="0">
                <a:solidFill>
                  <a:srgbClr val="FF0000"/>
                </a:solidFill>
              </a:rPr>
              <a:t> = new String(</a:t>
            </a:r>
            <a:r>
              <a:rPr lang="en-US" sz="2800" dirty="0">
                <a:solidFill>
                  <a:schemeClr val="accent5">
                    <a:lumMod val="75000"/>
                  </a:schemeClr>
                </a:solidFill>
              </a:rPr>
              <a:t>“Hello World”</a:t>
            </a:r>
            <a:r>
              <a:rPr lang="en-US" sz="2800" dirty="0">
                <a:solidFill>
                  <a:srgbClr val="FF0000"/>
                </a:solidFill>
              </a:rPr>
              <a:t>); </a:t>
            </a:r>
            <a:endParaRPr lang="en-US" sz="2800" dirty="0">
              <a:solidFill>
                <a:srgbClr val="00B050"/>
              </a:solidFill>
            </a:endParaRPr>
          </a:p>
        </p:txBody>
      </p:sp>
    </p:spTree>
    <p:extLst>
      <p:ext uri="{BB962C8B-B14F-4D97-AF65-F5344CB8AC3E}">
        <p14:creationId xmlns:p14="http://schemas.microsoft.com/office/powerpoint/2010/main" val="19452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17" name="Arrow: Pentagon 1">
            <a:extLst>
              <a:ext uri="{FF2B5EF4-FFF2-40B4-BE49-F238E27FC236}">
                <a16:creationId xmlns:a16="http://schemas.microsoft.com/office/drawing/2014/main" id="{B6DA0DED-268B-4EED-8A09-7ADC5B61DDD8}"/>
              </a:ext>
            </a:extLst>
          </p:cNvPr>
          <p:cNvSpPr/>
          <p:nvPr/>
        </p:nvSpPr>
        <p:spPr>
          <a:xfrm>
            <a:off x="707928" y="1687502"/>
            <a:ext cx="2949671" cy="4801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String là gì</a:t>
            </a:r>
          </a:p>
        </p:txBody>
      </p:sp>
      <p:sp>
        <p:nvSpPr>
          <p:cNvPr id="18" name="Arrow: Pentagon 14">
            <a:extLst>
              <a:ext uri="{FF2B5EF4-FFF2-40B4-BE49-F238E27FC236}">
                <a16:creationId xmlns:a16="http://schemas.microsoft.com/office/drawing/2014/main" id="{0D28D104-8F60-4BA4-ACFC-7943928D4019}"/>
              </a:ext>
            </a:extLst>
          </p:cNvPr>
          <p:cNvSpPr/>
          <p:nvPr/>
        </p:nvSpPr>
        <p:spPr>
          <a:xfrm>
            <a:off x="701761" y="2273957"/>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rgbClr val="FF0000"/>
                </a:solidFill>
              </a:rPr>
              <a:t>- </a:t>
            </a:r>
            <a:r>
              <a:rPr lang="en-US" sz="2600" dirty="0" err="1">
                <a:solidFill>
                  <a:srgbClr val="FF0000"/>
                </a:solidFill>
              </a:rPr>
              <a:t>Không</a:t>
            </a:r>
            <a:r>
              <a:rPr lang="en-US" sz="2600" dirty="0">
                <a:solidFill>
                  <a:srgbClr val="FF0000"/>
                </a:solidFill>
              </a:rPr>
              <a:t> </a:t>
            </a:r>
            <a:r>
              <a:rPr lang="en-US" sz="2600" dirty="0" err="1">
                <a:solidFill>
                  <a:srgbClr val="FF0000"/>
                </a:solidFill>
              </a:rPr>
              <a:t>giống</a:t>
            </a:r>
            <a:r>
              <a:rPr lang="en-US" sz="2600" dirty="0">
                <a:solidFill>
                  <a:srgbClr val="FF0000"/>
                </a:solidFill>
              </a:rPr>
              <a:t> </a:t>
            </a:r>
            <a:r>
              <a:rPr lang="en-US" sz="2600" dirty="0" err="1">
                <a:solidFill>
                  <a:srgbClr val="FF0000"/>
                </a:solidFill>
              </a:rPr>
              <a:t>các</a:t>
            </a:r>
            <a:r>
              <a:rPr lang="en-US" sz="2600" dirty="0">
                <a:solidFill>
                  <a:srgbClr val="FF0000"/>
                </a:solidFill>
              </a:rPr>
              <a:t> class </a:t>
            </a:r>
            <a:r>
              <a:rPr lang="en-US" sz="2600" dirty="0" err="1">
                <a:solidFill>
                  <a:srgbClr val="FF0000"/>
                </a:solidFill>
              </a:rPr>
              <a:t>khác</a:t>
            </a:r>
            <a:r>
              <a:rPr lang="en-US" sz="2600" dirty="0">
                <a:solidFill>
                  <a:srgbClr val="FF0000"/>
                </a:solidFill>
              </a:rPr>
              <a:t> String </a:t>
            </a:r>
            <a:r>
              <a:rPr lang="en-US" sz="2600" dirty="0" err="1">
                <a:solidFill>
                  <a:srgbClr val="FF0000"/>
                </a:solidFill>
              </a:rPr>
              <a:t>có</a:t>
            </a:r>
            <a:r>
              <a:rPr lang="en-US" sz="2600" dirty="0">
                <a:solidFill>
                  <a:srgbClr val="FF0000"/>
                </a:solidFill>
              </a:rPr>
              <a:t> </a:t>
            </a:r>
            <a:r>
              <a:rPr lang="en-US" sz="2600" dirty="0" err="1">
                <a:solidFill>
                  <a:srgbClr val="FF0000"/>
                </a:solidFill>
              </a:rPr>
              <a:t>thể</a:t>
            </a:r>
            <a:r>
              <a:rPr lang="en-US" sz="2600" dirty="0">
                <a:solidFill>
                  <a:srgbClr val="FF0000"/>
                </a:solidFill>
              </a:rPr>
              <a:t> </a:t>
            </a:r>
            <a:r>
              <a:rPr lang="en-US" sz="2600" dirty="0" err="1">
                <a:solidFill>
                  <a:srgbClr val="FF0000"/>
                </a:solidFill>
              </a:rPr>
              <a:t>sử</a:t>
            </a:r>
            <a:r>
              <a:rPr lang="en-US" sz="2600" dirty="0">
                <a:solidFill>
                  <a:srgbClr val="FF0000"/>
                </a:solidFill>
              </a:rPr>
              <a:t> </a:t>
            </a:r>
            <a:r>
              <a:rPr lang="en-US" sz="2600" dirty="0" err="1">
                <a:solidFill>
                  <a:srgbClr val="FF0000"/>
                </a:solidFill>
              </a:rPr>
              <a:t>dụng</a:t>
            </a:r>
            <a:r>
              <a:rPr lang="en-US" sz="2600" dirty="0">
                <a:solidFill>
                  <a:srgbClr val="FF0000"/>
                </a:solidFill>
              </a:rPr>
              <a:t> </a:t>
            </a:r>
            <a:r>
              <a:rPr lang="en-US" sz="2600" dirty="0" err="1">
                <a:solidFill>
                  <a:srgbClr val="FF0000"/>
                </a:solidFill>
              </a:rPr>
              <a:t>toán</a:t>
            </a:r>
            <a:r>
              <a:rPr lang="en-US" sz="2600" dirty="0">
                <a:solidFill>
                  <a:srgbClr val="FF0000"/>
                </a:solidFill>
              </a:rPr>
              <a:t> </a:t>
            </a:r>
            <a:r>
              <a:rPr lang="en-US" sz="2600" dirty="0" err="1">
                <a:solidFill>
                  <a:srgbClr val="FF0000"/>
                </a:solidFill>
              </a:rPr>
              <a:t>tử</a:t>
            </a:r>
            <a:r>
              <a:rPr lang="en-US" sz="2600" dirty="0">
                <a:solidFill>
                  <a:srgbClr val="FF0000"/>
                </a:solidFill>
              </a:rPr>
              <a:t> +</a:t>
            </a:r>
          </a:p>
        </p:txBody>
      </p:sp>
      <p:sp>
        <p:nvSpPr>
          <p:cNvPr id="19" name="Arrow: Pentagon 15">
            <a:extLst>
              <a:ext uri="{FF2B5EF4-FFF2-40B4-BE49-F238E27FC236}">
                <a16:creationId xmlns:a16="http://schemas.microsoft.com/office/drawing/2014/main" id="{01550827-3118-4096-A1DF-D50CEF0832A9}"/>
              </a:ext>
            </a:extLst>
          </p:cNvPr>
          <p:cNvSpPr/>
          <p:nvPr/>
        </p:nvSpPr>
        <p:spPr>
          <a:xfrm>
            <a:off x="589472" y="3518459"/>
            <a:ext cx="10871538" cy="48014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rgbClr val="FF0000"/>
                </a:solidFill>
              </a:rPr>
              <a:t>- </a:t>
            </a:r>
            <a:r>
              <a:rPr lang="en-US" sz="2600" dirty="0" err="1">
                <a:solidFill>
                  <a:srgbClr val="FF0000"/>
                </a:solidFill>
              </a:rPr>
              <a:t>Một</a:t>
            </a:r>
            <a:r>
              <a:rPr lang="en-US" sz="2600" dirty="0">
                <a:solidFill>
                  <a:srgbClr val="FF0000"/>
                </a:solidFill>
              </a:rPr>
              <a:t> </a:t>
            </a:r>
            <a:r>
              <a:rPr lang="en-US" sz="2600" dirty="0" err="1">
                <a:solidFill>
                  <a:srgbClr val="FF0000"/>
                </a:solidFill>
              </a:rPr>
              <a:t>số</a:t>
            </a:r>
            <a:r>
              <a:rPr lang="en-US" sz="2600" dirty="0">
                <a:solidFill>
                  <a:srgbClr val="FF0000"/>
                </a:solidFill>
              </a:rPr>
              <a:t> </a:t>
            </a:r>
            <a:r>
              <a:rPr lang="en-US" sz="2600" dirty="0" err="1">
                <a:solidFill>
                  <a:srgbClr val="FF0000"/>
                </a:solidFill>
              </a:rPr>
              <a:t>ký</a:t>
            </a:r>
            <a:r>
              <a:rPr lang="en-US" sz="2600" dirty="0">
                <a:solidFill>
                  <a:srgbClr val="FF0000"/>
                </a:solidFill>
              </a:rPr>
              <a:t> </a:t>
            </a:r>
            <a:r>
              <a:rPr lang="en-US" sz="2600" dirty="0" err="1">
                <a:solidFill>
                  <a:srgbClr val="FF0000"/>
                </a:solidFill>
              </a:rPr>
              <a:t>tự</a:t>
            </a:r>
            <a:r>
              <a:rPr lang="en-US" sz="2600" dirty="0">
                <a:solidFill>
                  <a:srgbClr val="FF0000"/>
                </a:solidFill>
              </a:rPr>
              <a:t> </a:t>
            </a:r>
            <a:r>
              <a:rPr lang="en-US" sz="2600" dirty="0" err="1">
                <a:solidFill>
                  <a:srgbClr val="FF0000"/>
                </a:solidFill>
              </a:rPr>
              <a:t>dưới</a:t>
            </a:r>
            <a:r>
              <a:rPr lang="en-US" sz="2600" dirty="0">
                <a:solidFill>
                  <a:srgbClr val="FF0000"/>
                </a:solidFill>
              </a:rPr>
              <a:t> </a:t>
            </a:r>
            <a:r>
              <a:rPr lang="en-US" sz="2600" dirty="0" err="1">
                <a:solidFill>
                  <a:srgbClr val="FF0000"/>
                </a:solidFill>
              </a:rPr>
              <a:t>dạng</a:t>
            </a:r>
            <a:r>
              <a:rPr lang="en-US" sz="2600" dirty="0">
                <a:solidFill>
                  <a:srgbClr val="FF0000"/>
                </a:solidFill>
              </a:rPr>
              <a:t> “escaped” </a:t>
            </a:r>
            <a:r>
              <a:rPr lang="en-US" sz="2600" dirty="0" err="1">
                <a:solidFill>
                  <a:srgbClr val="FF0000"/>
                </a:solidFill>
              </a:rPr>
              <a:t>khi</a:t>
            </a:r>
            <a:r>
              <a:rPr lang="en-US" sz="2600" dirty="0">
                <a:solidFill>
                  <a:srgbClr val="FF0000"/>
                </a:solidFill>
              </a:rPr>
              <a:t> </a:t>
            </a:r>
            <a:r>
              <a:rPr lang="en-US" sz="2600" dirty="0" err="1">
                <a:solidFill>
                  <a:srgbClr val="FF0000"/>
                </a:solidFill>
              </a:rPr>
              <a:t>viết</a:t>
            </a:r>
            <a:endParaRPr lang="en-US" sz="2600" dirty="0">
              <a:solidFill>
                <a:srgbClr val="FF0000"/>
              </a:solidFill>
            </a:endParaRPr>
          </a:p>
        </p:txBody>
      </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22" name="Rectangle 21"/>
          <p:cNvSpPr/>
          <p:nvPr/>
        </p:nvSpPr>
        <p:spPr>
          <a:xfrm>
            <a:off x="1591455" y="4160230"/>
            <a:ext cx="6096000" cy="2123658"/>
          </a:xfrm>
          <a:prstGeom prst="rect">
            <a:avLst/>
          </a:prstGeom>
        </p:spPr>
        <p:txBody>
          <a:bodyPr>
            <a:spAutoFit/>
          </a:bodyPr>
          <a:lstStyle/>
          <a:p>
            <a:pPr marL="742950" lvl="1" indent="-285750" fontAlgn="base">
              <a:spcBef>
                <a:spcPct val="20000"/>
              </a:spcBef>
              <a:spcAft>
                <a:spcPct val="0"/>
              </a:spcAft>
              <a:buClr>
                <a:srgbClr val="BF00FF"/>
              </a:buClr>
              <a:buSzPct val="55000"/>
              <a:buFont typeface="Wingdings" panose="05000000000000000000" pitchFamily="2" charset="2"/>
              <a:buChar char="n"/>
            </a:pPr>
            <a:r>
              <a:rPr lang="en-US" altLang="en-US" sz="2000" kern="0" dirty="0">
                <a:solidFill>
                  <a:srgbClr val="3300FF"/>
                </a:solidFill>
                <a:latin typeface="Trebuchet MS" panose="020B0603020202020204" pitchFamily="34" charset="0"/>
              </a:rPr>
              <a:t>\"</a:t>
            </a:r>
            <a:r>
              <a:rPr lang="en-US" altLang="en-US" sz="2000" kern="0" dirty="0">
                <a:solidFill>
                  <a:srgbClr val="000000"/>
                </a:solidFill>
                <a:latin typeface="Times New Roman"/>
              </a:rPr>
              <a:t> stands for the double-quote (</a:t>
            </a:r>
            <a:r>
              <a:rPr lang="en-US" altLang="en-US" sz="2000" kern="0" dirty="0">
                <a:solidFill>
                  <a:srgbClr val="3300FF"/>
                </a:solidFill>
                <a:latin typeface="Trebuchet MS" panose="020B0603020202020204" pitchFamily="34" charset="0"/>
              </a:rPr>
              <a:t>"</a:t>
            </a:r>
            <a:r>
              <a:rPr lang="en-US" altLang="en-US" sz="2000" kern="0" dirty="0">
                <a:solidFill>
                  <a:srgbClr val="000000"/>
                </a:solidFill>
                <a:latin typeface="Times New Roman"/>
              </a:rPr>
              <a:t>) character</a:t>
            </a:r>
          </a:p>
          <a:p>
            <a:pPr marL="742950" lvl="1" indent="-285750" fontAlgn="base">
              <a:spcBef>
                <a:spcPct val="20000"/>
              </a:spcBef>
              <a:spcAft>
                <a:spcPct val="0"/>
              </a:spcAft>
              <a:buClr>
                <a:srgbClr val="BF00FF"/>
              </a:buClr>
              <a:buSzPct val="55000"/>
              <a:buFont typeface="Wingdings" panose="05000000000000000000" pitchFamily="2" charset="2"/>
              <a:buChar char="n"/>
            </a:pPr>
            <a:r>
              <a:rPr lang="en-US" altLang="en-US" sz="2000" kern="0" dirty="0">
                <a:solidFill>
                  <a:srgbClr val="3300FF"/>
                </a:solidFill>
                <a:latin typeface="Trebuchet MS" panose="020B0603020202020204" pitchFamily="34" charset="0"/>
              </a:rPr>
              <a:t>\n</a:t>
            </a:r>
            <a:r>
              <a:rPr lang="en-US" altLang="en-US" sz="2000" kern="0" dirty="0">
                <a:solidFill>
                  <a:srgbClr val="000000"/>
                </a:solidFill>
                <a:latin typeface="Times New Roman"/>
              </a:rPr>
              <a:t> stands for the newline character</a:t>
            </a:r>
          </a:p>
          <a:p>
            <a:pPr marL="742950" lvl="1" indent="-285750" fontAlgn="base">
              <a:spcBef>
                <a:spcPct val="20000"/>
              </a:spcBef>
              <a:spcAft>
                <a:spcPct val="0"/>
              </a:spcAft>
              <a:buClr>
                <a:srgbClr val="BF00FF"/>
              </a:buClr>
              <a:buSzPct val="55000"/>
              <a:buFont typeface="Wingdings" panose="05000000000000000000" pitchFamily="2" charset="2"/>
              <a:buChar char="n"/>
            </a:pPr>
            <a:r>
              <a:rPr lang="en-US" altLang="en-US" sz="2000" kern="0" dirty="0">
                <a:solidFill>
                  <a:srgbClr val="3300FF"/>
                </a:solidFill>
                <a:latin typeface="Trebuchet MS" panose="020B0603020202020204" pitchFamily="34" charset="0"/>
              </a:rPr>
              <a:t>\\</a:t>
            </a:r>
            <a:r>
              <a:rPr lang="en-US" altLang="en-US" sz="2000" kern="0" dirty="0">
                <a:solidFill>
                  <a:srgbClr val="000000"/>
                </a:solidFill>
                <a:latin typeface="Times New Roman"/>
              </a:rPr>
              <a:t> stands for the backslash (</a:t>
            </a:r>
            <a:r>
              <a:rPr lang="en-US" altLang="en-US" sz="2000" kern="0" dirty="0">
                <a:solidFill>
                  <a:srgbClr val="3300FF"/>
                </a:solidFill>
                <a:latin typeface="Trebuchet MS" panose="020B0603020202020204" pitchFamily="34" charset="0"/>
              </a:rPr>
              <a:t>\</a:t>
            </a:r>
            <a:r>
              <a:rPr lang="en-US" altLang="en-US" sz="2000" kern="0" dirty="0">
                <a:solidFill>
                  <a:srgbClr val="000000"/>
                </a:solidFill>
                <a:latin typeface="Times New Roman"/>
              </a:rPr>
              <a:t>)character</a:t>
            </a:r>
          </a:p>
          <a:p>
            <a:pPr marL="742950" lvl="1" indent="-285750" fontAlgn="base">
              <a:spcBef>
                <a:spcPct val="20000"/>
              </a:spcBef>
              <a:spcAft>
                <a:spcPct val="0"/>
              </a:spcAft>
              <a:buClr>
                <a:srgbClr val="BF00FF"/>
              </a:buClr>
              <a:buSzPct val="55000"/>
              <a:buFont typeface="Wingdings" panose="05000000000000000000" pitchFamily="2" charset="2"/>
              <a:buChar char="n"/>
            </a:pPr>
            <a:r>
              <a:rPr lang="en-US" altLang="en-US" sz="2000" kern="0" dirty="0">
                <a:solidFill>
                  <a:srgbClr val="000000"/>
                </a:solidFill>
                <a:latin typeface="Times New Roman"/>
              </a:rPr>
              <a:t>Each of these is </a:t>
            </a:r>
            <a:r>
              <a:rPr lang="en-US" altLang="en-US" sz="2000" i="1" kern="0" dirty="0">
                <a:solidFill>
                  <a:srgbClr val="000000"/>
                </a:solidFill>
                <a:latin typeface="Times New Roman"/>
              </a:rPr>
              <a:t>written as</a:t>
            </a:r>
            <a:r>
              <a:rPr lang="en-US" altLang="en-US" sz="2000" kern="0" dirty="0">
                <a:solidFill>
                  <a:srgbClr val="000000"/>
                </a:solidFill>
                <a:latin typeface="Times New Roman"/>
              </a:rPr>
              <a:t> a two-character sequence, but represents a </a:t>
            </a:r>
            <a:r>
              <a:rPr lang="en-US" altLang="en-US" sz="2000" i="1" kern="0" dirty="0">
                <a:solidFill>
                  <a:srgbClr val="000000"/>
                </a:solidFill>
                <a:latin typeface="Times New Roman"/>
              </a:rPr>
              <a:t>single</a:t>
            </a:r>
            <a:r>
              <a:rPr lang="en-US" altLang="en-US" sz="2000" kern="0" dirty="0">
                <a:solidFill>
                  <a:srgbClr val="000000"/>
                </a:solidFill>
                <a:latin typeface="Times New Roman"/>
              </a:rPr>
              <a:t> character in the string</a:t>
            </a:r>
          </a:p>
        </p:txBody>
      </p:sp>
      <p:sp>
        <p:nvSpPr>
          <p:cNvPr id="23" name="Rectangle 22"/>
          <p:cNvSpPr/>
          <p:nvPr/>
        </p:nvSpPr>
        <p:spPr>
          <a:xfrm>
            <a:off x="1931648" y="2956720"/>
            <a:ext cx="5344733" cy="400110"/>
          </a:xfrm>
          <a:prstGeom prst="rect">
            <a:avLst/>
          </a:prstGeom>
        </p:spPr>
        <p:txBody>
          <a:bodyPr wrap="none">
            <a:spAutoFit/>
          </a:bodyPr>
          <a:lstStyle/>
          <a:p>
            <a:pPr marL="742950" lvl="1" indent="-285750" fontAlgn="base">
              <a:spcBef>
                <a:spcPct val="20000"/>
              </a:spcBef>
              <a:spcAft>
                <a:spcPct val="0"/>
              </a:spcAft>
              <a:buClr>
                <a:srgbClr val="000000"/>
              </a:buClr>
              <a:buSzPct val="55000"/>
              <a:buFontTx/>
              <a:buChar char=" "/>
            </a:pPr>
            <a:r>
              <a:rPr lang="en-US" altLang="en-US" sz="2000" kern="0" dirty="0">
                <a:solidFill>
                  <a:srgbClr val="3300FF"/>
                </a:solidFill>
                <a:latin typeface="Trebuchet MS" panose="020B0603020202020204" pitchFamily="34" charset="0"/>
              </a:rPr>
              <a:t>" This " + "is String " + "concatenation""</a:t>
            </a:r>
            <a:endParaRPr lang="en-US" altLang="en-US" sz="2000" kern="0" dirty="0">
              <a:solidFill>
                <a:srgbClr val="000000"/>
              </a:solidFill>
              <a:latin typeface="Times New Roman"/>
            </a:endParaRPr>
          </a:p>
        </p:txBody>
      </p:sp>
    </p:spTree>
    <p:extLst>
      <p:ext uri="{BB962C8B-B14F-4D97-AF65-F5344CB8AC3E}">
        <p14:creationId xmlns:p14="http://schemas.microsoft.com/office/powerpoint/2010/main" val="283777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143000" y="1220222"/>
            <a:ext cx="91440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1255093" y="1132002"/>
            <a:ext cx="887466"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20"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pic>
        <p:nvPicPr>
          <p:cNvPr id="17" name="Picture 16">
            <a:extLst>
              <a:ext uri="{FF2B5EF4-FFF2-40B4-BE49-F238E27FC236}">
                <a16:creationId xmlns:a16="http://schemas.microsoft.com/office/drawing/2014/main" id="{C1D6ACE7-2EAE-4F10-AE6B-29570B1E1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622" y="2374914"/>
            <a:ext cx="7624756" cy="3416286"/>
          </a:xfrm>
          <a:prstGeom prst="rect">
            <a:avLst/>
          </a:prstGeom>
        </p:spPr>
      </p:pic>
    </p:spTree>
    <p:extLst>
      <p:ext uri="{BB962C8B-B14F-4D97-AF65-F5344CB8AC3E}">
        <p14:creationId xmlns:p14="http://schemas.microsoft.com/office/powerpoint/2010/main" val="23848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838200" y="996265"/>
            <a:ext cx="1005917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950292" y="908045"/>
            <a:ext cx="976287"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0"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17" name="Arrow: Pentagon 1">
            <a:extLst>
              <a:ext uri="{FF2B5EF4-FFF2-40B4-BE49-F238E27FC236}">
                <a16:creationId xmlns:a16="http://schemas.microsoft.com/office/drawing/2014/main" id="{8601304F-7C0A-4814-92D3-2E77E0D3D5A3}"/>
              </a:ext>
            </a:extLst>
          </p:cNvPr>
          <p:cNvSpPr/>
          <p:nvPr/>
        </p:nvSpPr>
        <p:spPr>
          <a:xfrm>
            <a:off x="950293" y="1782698"/>
            <a:ext cx="9717707" cy="48534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Một số Method tiện dụng có sẵn của String (28 Method)</a:t>
            </a:r>
          </a:p>
        </p:txBody>
      </p:sp>
      <p:sp>
        <p:nvSpPr>
          <p:cNvPr id="18" name="Arrow: Pentagon 14">
            <a:extLst>
              <a:ext uri="{FF2B5EF4-FFF2-40B4-BE49-F238E27FC236}">
                <a16:creationId xmlns:a16="http://schemas.microsoft.com/office/drawing/2014/main" id="{DC600467-0B3D-4951-9738-C201AA03D75B}"/>
              </a:ext>
            </a:extLst>
          </p:cNvPr>
          <p:cNvSpPr/>
          <p:nvPr/>
        </p:nvSpPr>
        <p:spPr>
          <a:xfrm>
            <a:off x="1417102" y="2487778"/>
            <a:ext cx="7257452"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 </a:t>
            </a:r>
            <a:r>
              <a:rPr lang="en-US" sz="2800" dirty="0" err="1">
                <a:solidFill>
                  <a:srgbClr val="C00000"/>
                </a:solidFill>
              </a:rPr>
              <a:t>int</a:t>
            </a:r>
            <a:r>
              <a:rPr lang="en-US" sz="2800" dirty="0">
                <a:solidFill>
                  <a:srgbClr val="C00000"/>
                </a:solidFill>
              </a:rPr>
              <a:t> length() : lấy </a:t>
            </a:r>
            <a:r>
              <a:rPr lang="en-US" sz="2800" dirty="0" err="1">
                <a:solidFill>
                  <a:srgbClr val="C00000"/>
                </a:solidFill>
              </a:rPr>
              <a:t>độ</a:t>
            </a:r>
            <a:r>
              <a:rPr lang="en-US" sz="2800" dirty="0">
                <a:solidFill>
                  <a:srgbClr val="C00000"/>
                </a:solidFill>
              </a:rPr>
              <a:t> </a:t>
            </a:r>
            <a:r>
              <a:rPr lang="en-US" sz="2800" dirty="0" err="1">
                <a:solidFill>
                  <a:srgbClr val="C00000"/>
                </a:solidFill>
              </a:rPr>
              <a:t>dài</a:t>
            </a:r>
            <a:r>
              <a:rPr lang="en-US" sz="2800" dirty="0">
                <a:solidFill>
                  <a:srgbClr val="C00000"/>
                </a:solidFill>
              </a:rPr>
              <a:t> của </a:t>
            </a:r>
            <a:r>
              <a:rPr lang="en-US" sz="2800" dirty="0" err="1">
                <a:solidFill>
                  <a:srgbClr val="C00000"/>
                </a:solidFill>
              </a:rPr>
              <a:t>chuỗi</a:t>
            </a:r>
            <a:r>
              <a:rPr lang="en-US" sz="2800" dirty="0">
                <a:solidFill>
                  <a:srgbClr val="C00000"/>
                </a:solidFill>
              </a:rPr>
              <a:t> </a:t>
            </a:r>
          </a:p>
        </p:txBody>
      </p:sp>
      <p:sp>
        <p:nvSpPr>
          <p:cNvPr id="19" name="Arrow: Pentagon 15">
            <a:extLst>
              <a:ext uri="{FF2B5EF4-FFF2-40B4-BE49-F238E27FC236}">
                <a16:creationId xmlns:a16="http://schemas.microsoft.com/office/drawing/2014/main" id="{78EBD901-7F0E-4AE8-A403-F3561C3AAB21}"/>
              </a:ext>
            </a:extLst>
          </p:cNvPr>
          <p:cNvSpPr/>
          <p:nvPr/>
        </p:nvSpPr>
        <p:spPr>
          <a:xfrm>
            <a:off x="1417101" y="3156005"/>
            <a:ext cx="8549727"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 String substring() : Cắt </a:t>
            </a:r>
            <a:r>
              <a:rPr lang="en-US" sz="2800" dirty="0" err="1">
                <a:solidFill>
                  <a:srgbClr val="C00000"/>
                </a:solidFill>
              </a:rPr>
              <a:t>chuỗi</a:t>
            </a:r>
            <a:r>
              <a:rPr lang="en-US" sz="2800" dirty="0">
                <a:solidFill>
                  <a:srgbClr val="C00000"/>
                </a:solidFill>
              </a:rPr>
              <a:t> </a:t>
            </a:r>
            <a:r>
              <a:rPr lang="en-US" sz="2800" dirty="0" err="1">
                <a:solidFill>
                  <a:srgbClr val="C00000"/>
                </a:solidFill>
              </a:rPr>
              <a:t>theo</a:t>
            </a:r>
            <a:r>
              <a:rPr lang="en-US" sz="2800" dirty="0">
                <a:solidFill>
                  <a:srgbClr val="C00000"/>
                </a:solidFill>
              </a:rPr>
              <a:t> </a:t>
            </a:r>
            <a:r>
              <a:rPr lang="en-US" sz="2800" dirty="0" err="1">
                <a:solidFill>
                  <a:srgbClr val="C00000"/>
                </a:solidFill>
              </a:rPr>
              <a:t>vị</a:t>
            </a:r>
            <a:r>
              <a:rPr lang="en-US" sz="2800" dirty="0">
                <a:solidFill>
                  <a:srgbClr val="C00000"/>
                </a:solidFill>
              </a:rPr>
              <a:t> </a:t>
            </a:r>
            <a:r>
              <a:rPr lang="en-US" sz="2800" dirty="0" err="1">
                <a:solidFill>
                  <a:srgbClr val="C00000"/>
                </a:solidFill>
              </a:rPr>
              <a:t>trí</a:t>
            </a:r>
            <a:r>
              <a:rPr lang="en-US" sz="2800" dirty="0">
                <a:solidFill>
                  <a:srgbClr val="C00000"/>
                </a:solidFill>
              </a:rPr>
              <a:t> đầu </a:t>
            </a:r>
            <a:r>
              <a:rPr lang="en-US" sz="2800" dirty="0" err="1">
                <a:solidFill>
                  <a:srgbClr val="C00000"/>
                </a:solidFill>
              </a:rPr>
              <a:t>cuối</a:t>
            </a:r>
            <a:r>
              <a:rPr lang="en-US" sz="2800" dirty="0">
                <a:solidFill>
                  <a:srgbClr val="C00000"/>
                </a:solidFill>
              </a:rPr>
              <a:t> </a:t>
            </a:r>
          </a:p>
        </p:txBody>
      </p:sp>
      <p:sp>
        <p:nvSpPr>
          <p:cNvPr id="20" name="Arrow: Pentagon 16">
            <a:extLst>
              <a:ext uri="{FF2B5EF4-FFF2-40B4-BE49-F238E27FC236}">
                <a16:creationId xmlns:a16="http://schemas.microsoft.com/office/drawing/2014/main" id="{7B3D7088-17FD-4000-BF3F-95EC6C192593}"/>
              </a:ext>
            </a:extLst>
          </p:cNvPr>
          <p:cNvSpPr/>
          <p:nvPr/>
        </p:nvSpPr>
        <p:spPr>
          <a:xfrm>
            <a:off x="1417101" y="3824232"/>
            <a:ext cx="8549727"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 String substring() : Cắt </a:t>
            </a:r>
            <a:r>
              <a:rPr lang="en-US" sz="2800" dirty="0" err="1">
                <a:solidFill>
                  <a:srgbClr val="C00000"/>
                </a:solidFill>
              </a:rPr>
              <a:t>chuỗi</a:t>
            </a:r>
            <a:r>
              <a:rPr lang="en-US" sz="2800" dirty="0">
                <a:solidFill>
                  <a:srgbClr val="C00000"/>
                </a:solidFill>
              </a:rPr>
              <a:t> </a:t>
            </a:r>
            <a:r>
              <a:rPr lang="en-US" sz="2800" dirty="0" err="1">
                <a:solidFill>
                  <a:srgbClr val="C00000"/>
                </a:solidFill>
              </a:rPr>
              <a:t>theo</a:t>
            </a:r>
            <a:r>
              <a:rPr lang="en-US" sz="2800" dirty="0">
                <a:solidFill>
                  <a:srgbClr val="C00000"/>
                </a:solidFill>
              </a:rPr>
              <a:t> </a:t>
            </a:r>
            <a:r>
              <a:rPr lang="en-US" sz="2800" dirty="0" err="1">
                <a:solidFill>
                  <a:srgbClr val="C00000"/>
                </a:solidFill>
              </a:rPr>
              <a:t>vị</a:t>
            </a:r>
            <a:r>
              <a:rPr lang="en-US" sz="2800" dirty="0">
                <a:solidFill>
                  <a:srgbClr val="C00000"/>
                </a:solidFill>
              </a:rPr>
              <a:t> </a:t>
            </a:r>
            <a:r>
              <a:rPr lang="en-US" sz="2800" dirty="0" err="1">
                <a:solidFill>
                  <a:srgbClr val="C00000"/>
                </a:solidFill>
              </a:rPr>
              <a:t>trí</a:t>
            </a:r>
            <a:r>
              <a:rPr lang="en-US" sz="2800" dirty="0">
                <a:solidFill>
                  <a:srgbClr val="C00000"/>
                </a:solidFill>
              </a:rPr>
              <a:t> đầu </a:t>
            </a:r>
            <a:r>
              <a:rPr lang="en-US" sz="2800" dirty="0" err="1">
                <a:solidFill>
                  <a:srgbClr val="C00000"/>
                </a:solidFill>
              </a:rPr>
              <a:t>cuối</a:t>
            </a:r>
            <a:r>
              <a:rPr lang="en-US" sz="2800" dirty="0">
                <a:solidFill>
                  <a:srgbClr val="C00000"/>
                </a:solidFill>
              </a:rPr>
              <a:t> </a:t>
            </a:r>
          </a:p>
        </p:txBody>
      </p:sp>
      <p:sp>
        <p:nvSpPr>
          <p:cNvPr id="21" name="Arrow: Pentagon 17">
            <a:extLst>
              <a:ext uri="{FF2B5EF4-FFF2-40B4-BE49-F238E27FC236}">
                <a16:creationId xmlns:a16="http://schemas.microsoft.com/office/drawing/2014/main" id="{F16CE279-A477-448F-92DC-E5C1EB6BE7BD}"/>
              </a:ext>
            </a:extLst>
          </p:cNvPr>
          <p:cNvSpPr/>
          <p:nvPr/>
        </p:nvSpPr>
        <p:spPr>
          <a:xfrm>
            <a:off x="1417101" y="4489750"/>
            <a:ext cx="9422329" cy="485347"/>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 String </a:t>
            </a:r>
            <a:r>
              <a:rPr lang="en-US" sz="2800" dirty="0" err="1">
                <a:solidFill>
                  <a:srgbClr val="C00000"/>
                </a:solidFill>
              </a:rPr>
              <a:t>valueOf</a:t>
            </a:r>
            <a:r>
              <a:rPr lang="en-US" sz="2800" dirty="0">
                <a:solidFill>
                  <a:srgbClr val="C00000"/>
                </a:solidFill>
              </a:rPr>
              <a:t>(</a:t>
            </a:r>
            <a:r>
              <a:rPr lang="en-US" sz="2800" dirty="0" err="1">
                <a:solidFill>
                  <a:srgbClr val="C00000"/>
                </a:solidFill>
              </a:rPr>
              <a:t>int</a:t>
            </a:r>
            <a:r>
              <a:rPr lang="en-US" sz="2800" dirty="0">
                <a:solidFill>
                  <a:srgbClr val="C00000"/>
                </a:solidFill>
              </a:rPr>
              <a:t> value) : Chuyển </a:t>
            </a:r>
            <a:r>
              <a:rPr lang="en-US" sz="2800" dirty="0" err="1">
                <a:solidFill>
                  <a:srgbClr val="C00000"/>
                </a:solidFill>
              </a:rPr>
              <a:t>số</a:t>
            </a:r>
            <a:r>
              <a:rPr lang="en-US" sz="2800" dirty="0">
                <a:solidFill>
                  <a:srgbClr val="C00000"/>
                </a:solidFill>
              </a:rPr>
              <a:t> </a:t>
            </a:r>
            <a:r>
              <a:rPr lang="en-US" sz="2800" dirty="0" err="1">
                <a:solidFill>
                  <a:srgbClr val="C00000"/>
                </a:solidFill>
              </a:rPr>
              <a:t>thành</a:t>
            </a:r>
            <a:r>
              <a:rPr lang="en-US" sz="2800" dirty="0">
                <a:solidFill>
                  <a:srgbClr val="C00000"/>
                </a:solidFill>
              </a:rPr>
              <a:t> </a:t>
            </a:r>
            <a:r>
              <a:rPr lang="en-US" sz="2800" dirty="0" err="1">
                <a:solidFill>
                  <a:srgbClr val="C00000"/>
                </a:solidFill>
              </a:rPr>
              <a:t>chuỗi</a:t>
            </a:r>
            <a:endParaRPr lang="en-US" sz="2800" dirty="0">
              <a:solidFill>
                <a:srgbClr val="C00000"/>
              </a:solidFill>
            </a:endParaRPr>
          </a:p>
        </p:txBody>
      </p:sp>
      <p:sp>
        <p:nvSpPr>
          <p:cNvPr id="22" name="Arrow: Pentagon 18">
            <a:extLst>
              <a:ext uri="{FF2B5EF4-FFF2-40B4-BE49-F238E27FC236}">
                <a16:creationId xmlns:a16="http://schemas.microsoft.com/office/drawing/2014/main" id="{BEDC2635-84EE-4B8D-8F79-EC84D35D6E91}"/>
              </a:ext>
            </a:extLst>
          </p:cNvPr>
          <p:cNvSpPr/>
          <p:nvPr/>
        </p:nvSpPr>
        <p:spPr>
          <a:xfrm>
            <a:off x="1417101" y="5155268"/>
            <a:ext cx="9422329" cy="864532"/>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C00000"/>
                </a:solidFill>
              </a:rPr>
              <a:t>- String[] split(String </a:t>
            </a:r>
            <a:r>
              <a:rPr lang="en-US" sz="2800" dirty="0" err="1">
                <a:solidFill>
                  <a:srgbClr val="C00000"/>
                </a:solidFill>
              </a:rPr>
              <a:t>kyTu</a:t>
            </a:r>
            <a:r>
              <a:rPr lang="en-US" sz="2800" dirty="0">
                <a:solidFill>
                  <a:srgbClr val="C00000"/>
                </a:solidFill>
              </a:rPr>
              <a:t>) : Chuyển </a:t>
            </a:r>
            <a:r>
              <a:rPr lang="en-US" sz="2800" dirty="0" err="1">
                <a:solidFill>
                  <a:srgbClr val="C00000"/>
                </a:solidFill>
              </a:rPr>
              <a:t>chuỗi</a:t>
            </a:r>
            <a:r>
              <a:rPr lang="en-US" sz="2800" dirty="0">
                <a:solidFill>
                  <a:srgbClr val="C00000"/>
                </a:solidFill>
              </a:rPr>
              <a:t> </a:t>
            </a:r>
            <a:r>
              <a:rPr lang="en-US" sz="2800" dirty="0" err="1">
                <a:solidFill>
                  <a:srgbClr val="C00000"/>
                </a:solidFill>
              </a:rPr>
              <a:t>thành</a:t>
            </a:r>
            <a:r>
              <a:rPr lang="en-US" sz="2800" dirty="0">
                <a:solidFill>
                  <a:srgbClr val="C00000"/>
                </a:solidFill>
              </a:rPr>
              <a:t> </a:t>
            </a:r>
            <a:r>
              <a:rPr lang="en-US" sz="2800" dirty="0" err="1">
                <a:solidFill>
                  <a:srgbClr val="C00000"/>
                </a:solidFill>
              </a:rPr>
              <a:t>mảng</a:t>
            </a:r>
            <a:r>
              <a:rPr lang="en-US" sz="2800" dirty="0">
                <a:solidFill>
                  <a:srgbClr val="C00000"/>
                </a:solidFill>
              </a:rPr>
              <a:t> các </a:t>
            </a:r>
            <a:r>
              <a:rPr lang="en-US" sz="2800" dirty="0" err="1">
                <a:solidFill>
                  <a:srgbClr val="C00000"/>
                </a:solidFill>
              </a:rPr>
              <a:t>chuỗi</a:t>
            </a:r>
            <a:endParaRPr lang="en-US" sz="2800" dirty="0">
              <a:solidFill>
                <a:srgbClr val="C00000"/>
              </a:solidFill>
            </a:endParaRPr>
          </a:p>
        </p:txBody>
      </p:sp>
    </p:spTree>
    <p:extLst>
      <p:ext uri="{BB962C8B-B14F-4D97-AF65-F5344CB8AC3E}">
        <p14:creationId xmlns:p14="http://schemas.microsoft.com/office/powerpoint/2010/main" val="215834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24" name="Rectangle 3"/>
          <p:cNvSpPr txBox="1">
            <a:spLocks noChangeArrowheads="1"/>
          </p:cNvSpPr>
          <p:nvPr/>
        </p:nvSpPr>
        <p:spPr bwMode="auto">
          <a:xfrm>
            <a:off x="1143000" y="2099108"/>
            <a:ext cx="8229600" cy="400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char charAt(int index)</a:t>
            </a:r>
            <a:endParaRPr kumimoji="0" lang="en-US" altLang="en-US" sz="2800" b="0" i="0" u="none" strike="noStrike" kern="0" cap="none" spc="0" normalizeH="0" baseline="0" noProof="0">
              <a:ln>
                <a:noFill/>
              </a:ln>
              <a:solidFill>
                <a:srgbClr val="3300FF"/>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character at the given index position (0-based)</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boolean startsWith(String prefix)</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Tests if this String starts with the prefix String</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boolean endsWith(String suffix)</a:t>
            </a:r>
            <a:endParaRPr kumimoji="0" lang="en-US" altLang="en-US" sz="2800" b="0" i="0" u="none" strike="noStrike" kern="0" cap="none" spc="0" normalizeH="0" baseline="0" noProof="0">
              <a:ln>
                <a:noFill/>
              </a:ln>
              <a:solidFill>
                <a:srgbClr val="FFFF99"/>
              </a:solidFill>
              <a:effectLst/>
              <a:uLnTx/>
              <a:uFillTx/>
              <a:latin typeface="Trebuchet MS" panose="020B0603020202020204" pitchFamily="34" charset="0"/>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Tests if this String ends with the suffix String</a:t>
            </a: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181075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565192" y="1892048"/>
            <a:ext cx="8001000" cy="45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boolean equals(Object obj)</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Tests if this String is the same as the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obj</a:t>
            </a:r>
            <a:r>
              <a:rPr kumimoji="0" lang="en-US" altLang="en-US" sz="2400" b="0" i="0" u="none" strike="noStrike" kern="0" cap="none" spc="0" normalizeH="0" baseline="0" noProof="0">
                <a:ln>
                  <a:noFill/>
                </a:ln>
                <a:solidFill>
                  <a:srgbClr val="000000"/>
                </a:solidFill>
                <a:effectLst/>
                <a:uLnTx/>
                <a:uFillTx/>
                <a:latin typeface="Times New Roman"/>
              </a:rPr>
              <a:t> (which may be any type;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false</a:t>
            </a:r>
            <a:r>
              <a:rPr kumimoji="0" lang="en-US" altLang="en-US" sz="2400" b="0" i="0" u="none" strike="noStrike" kern="0" cap="none" spc="0" normalizeH="0" baseline="0" noProof="0">
                <a:ln>
                  <a:noFill/>
                </a:ln>
                <a:solidFill>
                  <a:srgbClr val="000000"/>
                </a:solidFill>
                <a:effectLst/>
                <a:uLnTx/>
                <a:uFillTx/>
                <a:latin typeface="Times New Roman"/>
              </a:rPr>
              <a:t> if it’s not a String)</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boolean equalsIgnoreCase(String other)</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Tests if this String is equal to the other String, where case does not matter</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length()</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length of this string; note that this is a method, not an instance variable</a:t>
            </a: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317347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4"/>
          <p:cNvSpPr/>
          <p:nvPr/>
        </p:nvSpPr>
        <p:spPr>
          <a:xfrm>
            <a:off x="2413731" y="1377358"/>
            <a:ext cx="746659" cy="1280701"/>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15</a:t>
            </a:r>
            <a:endParaRPr lang="zh-CN" altLang="en-US" sz="2800" dirty="0">
              <a:latin typeface="Impact" panose="020B0806030902050204" pitchFamily="34" charset="0"/>
            </a:endParaRPr>
          </a:p>
        </p:txBody>
      </p:sp>
      <p:grpSp>
        <p:nvGrpSpPr>
          <p:cNvPr id="12" name="组合 16"/>
          <p:cNvGrpSpPr/>
          <p:nvPr/>
        </p:nvGrpSpPr>
        <p:grpSpPr>
          <a:xfrm>
            <a:off x="2408919" y="3521880"/>
            <a:ext cx="782361" cy="718591"/>
            <a:chOff x="2785863" y="1141409"/>
            <a:chExt cx="1147961" cy="966191"/>
          </a:xfrm>
        </p:grpSpPr>
        <p:sp>
          <p:nvSpPr>
            <p:cNvPr id="13" name="圆角矩形 20"/>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圆角矩形 21"/>
            <p:cNvSpPr/>
            <p:nvPr/>
          </p:nvSpPr>
          <p:spPr>
            <a:xfrm>
              <a:off x="2785863" y="1141409"/>
              <a:ext cx="1063215" cy="901028"/>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17</a:t>
              </a:r>
              <a:endParaRPr lang="zh-CN" altLang="en-US" sz="2800" dirty="0">
                <a:latin typeface="Impact" panose="020B0806030902050204" pitchFamily="34" charset="0"/>
              </a:endParaRPr>
            </a:p>
          </p:txBody>
        </p:sp>
      </p:grpSp>
      <p:sp>
        <p:nvSpPr>
          <p:cNvPr id="15" name="圆角矩形 40" descr="Làm  Quen Với Hàm(Method)">
            <a:extLst>
              <a:ext uri="{C183D7F6-B498-43B3-948B-1728B52AA6E4}">
                <adec:decorative xmlns:adec="http://schemas.microsoft.com/office/drawing/2017/decorative" xmlns="" val="0"/>
              </a:ext>
            </a:extLst>
          </p:cNvPr>
          <p:cNvSpPr/>
          <p:nvPr/>
        </p:nvSpPr>
        <p:spPr>
          <a:xfrm>
            <a:off x="3481650" y="1325836"/>
            <a:ext cx="6423675" cy="1335177"/>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Tượng</a:t>
            </a:r>
            <a:endPar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(OOP -Object Oriented Programing) Trong Java</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6" name="圆角矩形 45"/>
          <p:cNvSpPr/>
          <p:nvPr/>
        </p:nvSpPr>
        <p:spPr>
          <a:xfrm>
            <a:off x="3483549" y="3537141"/>
            <a:ext cx="6422451" cy="642887"/>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7" name="组合 56"/>
          <p:cNvGrpSpPr/>
          <p:nvPr/>
        </p:nvGrpSpPr>
        <p:grpSpPr>
          <a:xfrm>
            <a:off x="3070456" y="1325837"/>
            <a:ext cx="404758" cy="4421746"/>
            <a:chOff x="3971019" y="796001"/>
            <a:chExt cx="660256" cy="5338506"/>
          </a:xfrm>
        </p:grpSpPr>
        <p:sp>
          <p:nvSpPr>
            <p:cNvPr id="18" name="矩形 58"/>
            <p:cNvSpPr/>
            <p:nvPr/>
          </p:nvSpPr>
          <p:spPr>
            <a:xfrm>
              <a:off x="4178614" y="796001"/>
              <a:ext cx="452661" cy="528741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9" name="图片 59"/>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5400000">
              <a:off x="1404452" y="3362569"/>
              <a:ext cx="5338505" cy="205371"/>
            </a:xfrm>
            <a:prstGeom prst="rect">
              <a:avLst/>
            </a:prstGeom>
          </p:spPr>
        </p:pic>
      </p:grpSp>
      <p:sp>
        <p:nvSpPr>
          <p:cNvPr id="20" name="圆角矩形 34">
            <a:extLst>
              <a:ext uri="{FF2B5EF4-FFF2-40B4-BE49-F238E27FC236}">
                <a16:creationId xmlns:a16="http://schemas.microsoft.com/office/drawing/2014/main" id="{4A98B195-D5E7-4238-B9B0-9E6698C21C3A}"/>
              </a:ext>
            </a:extLst>
          </p:cNvPr>
          <p:cNvSpPr/>
          <p:nvPr/>
        </p:nvSpPr>
        <p:spPr>
          <a:xfrm>
            <a:off x="2417295" y="2749098"/>
            <a:ext cx="722927" cy="640782"/>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dirty="0">
                <a:latin typeface="Impact" panose="020B0806030902050204" pitchFamily="34" charset="0"/>
              </a:rPr>
              <a:t>16</a:t>
            </a:r>
            <a:endParaRPr lang="zh-CN" altLang="en-US" sz="2800" dirty="0">
              <a:latin typeface="Impact" panose="020B0806030902050204" pitchFamily="34" charset="0"/>
            </a:endParaRPr>
          </a:p>
        </p:txBody>
      </p:sp>
      <p:grpSp>
        <p:nvGrpSpPr>
          <p:cNvPr id="21" name="组合 51">
            <a:extLst>
              <a:ext uri="{FF2B5EF4-FFF2-40B4-BE49-F238E27FC236}">
                <a16:creationId xmlns:a16="http://schemas.microsoft.com/office/drawing/2014/main" id="{8541760D-945C-4378-82F6-7A5400A5AB52}"/>
              </a:ext>
            </a:extLst>
          </p:cNvPr>
          <p:cNvGrpSpPr/>
          <p:nvPr/>
        </p:nvGrpSpPr>
        <p:grpSpPr>
          <a:xfrm>
            <a:off x="3469685" y="2749098"/>
            <a:ext cx="6435920" cy="651508"/>
            <a:chOff x="4555084" y="4807549"/>
            <a:chExt cx="4361682" cy="974162"/>
          </a:xfrm>
        </p:grpSpPr>
        <p:pic>
          <p:nvPicPr>
            <p:cNvPr id="22" name="图片 52">
              <a:extLst>
                <a:ext uri="{FF2B5EF4-FFF2-40B4-BE49-F238E27FC236}">
                  <a16:creationId xmlns:a16="http://schemas.microsoft.com/office/drawing/2014/main" id="{FFBFCEFB-B31E-4550-BC8E-612DD98E238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873327" y="5580404"/>
              <a:ext cx="3646270" cy="201307"/>
            </a:xfrm>
            <a:prstGeom prst="rect">
              <a:avLst/>
            </a:prstGeom>
          </p:spPr>
        </p:pic>
        <p:sp>
          <p:nvSpPr>
            <p:cNvPr id="23" name="圆角矩形 55">
              <a:extLst>
                <a:ext uri="{FF2B5EF4-FFF2-40B4-BE49-F238E27FC236}">
                  <a16:creationId xmlns:a16="http://schemas.microsoft.com/office/drawing/2014/main" id="{0F7C8556-007B-452E-985B-7181A0451B30}"/>
                </a:ext>
              </a:extLst>
            </p:cNvPr>
            <p:cNvSpPr/>
            <p:nvPr/>
          </p:nvSpPr>
          <p:spPr>
            <a:xfrm>
              <a:off x="4555084" y="4807549"/>
              <a:ext cx="4361682"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defTabSz="914400"/>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Class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Và</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Object(</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Trong Java</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24" name="组合 23"/>
          <p:cNvGrpSpPr/>
          <p:nvPr/>
        </p:nvGrpSpPr>
        <p:grpSpPr>
          <a:xfrm>
            <a:off x="2408918" y="4334815"/>
            <a:ext cx="724605" cy="672549"/>
            <a:chOff x="2857499" y="1149477"/>
            <a:chExt cx="1089578" cy="958123"/>
          </a:xfrm>
        </p:grpSpPr>
        <p:sp>
          <p:nvSpPr>
            <p:cNvPr id="25" name="圆角矩形 27"/>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p>
          </p:txBody>
        </p:sp>
        <p:sp>
          <p:nvSpPr>
            <p:cNvPr id="26" name="圆角矩形 28"/>
            <p:cNvSpPr/>
            <p:nvPr/>
          </p:nvSpPr>
          <p:spPr>
            <a:xfrm>
              <a:off x="2883862" y="1159582"/>
              <a:ext cx="1063215" cy="901028"/>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dirty="0">
                  <a:latin typeface="Impact" panose="020B0806030902050204" pitchFamily="34" charset="0"/>
                </a:rPr>
                <a:t>18</a:t>
              </a:r>
              <a:endParaRPr lang="zh-CN" altLang="en-US" sz="2800" dirty="0">
                <a:latin typeface="Impact" panose="020B0806030902050204" pitchFamily="34" charset="0"/>
              </a:endParaRPr>
            </a:p>
          </p:txBody>
        </p:sp>
      </p:grpSp>
      <p:grpSp>
        <p:nvGrpSpPr>
          <p:cNvPr id="27" name="组合 46"/>
          <p:cNvGrpSpPr/>
          <p:nvPr/>
        </p:nvGrpSpPr>
        <p:grpSpPr>
          <a:xfrm>
            <a:off x="3483549" y="4341908"/>
            <a:ext cx="6421775" cy="693507"/>
            <a:chOff x="4560356" y="3575958"/>
            <a:chExt cx="4389024" cy="1169725"/>
          </a:xfrm>
        </p:grpSpPr>
        <p:pic>
          <p:nvPicPr>
            <p:cNvPr id="28" name="图片 47"/>
            <p:cNvPicPr>
              <a:picLocks noChangeAspect="1"/>
            </p:cNvPicPr>
            <p:nvPr/>
          </p:nvPicPr>
          <p:blipFill rotWithShape="1">
            <a:blip r:embed="rId2"/>
            <a:srcRect t="76775"/>
            <a:stretch>
              <a:fillRect/>
            </a:stretch>
          </p:blipFill>
          <p:spPr>
            <a:xfrm>
              <a:off x="4926460" y="4544376"/>
              <a:ext cx="3646270" cy="201307"/>
            </a:xfrm>
            <a:prstGeom prst="rect">
              <a:avLst/>
            </a:prstGeom>
          </p:spPr>
        </p:pic>
        <p:sp>
          <p:nvSpPr>
            <p:cNvPr id="29" name="圆角矩形 50"/>
            <p:cNvSpPr/>
            <p:nvPr/>
          </p:nvSpPr>
          <p:spPr>
            <a:xfrm>
              <a:off x="4560356" y="3575958"/>
              <a:ext cx="4389024" cy="1066777"/>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4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Chất</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Quan</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Trọng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Của</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OOP</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30" name="组合 51"/>
          <p:cNvGrpSpPr/>
          <p:nvPr/>
        </p:nvGrpSpPr>
        <p:grpSpPr>
          <a:xfrm>
            <a:off x="3487132" y="5131968"/>
            <a:ext cx="6418192" cy="641981"/>
            <a:chOff x="4752998" y="4774345"/>
            <a:chExt cx="4389024" cy="1007366"/>
          </a:xfrm>
        </p:grpSpPr>
        <p:pic>
          <p:nvPicPr>
            <p:cNvPr id="31" name="图片 52"/>
            <p:cNvPicPr>
              <a:picLocks noChangeAspect="1"/>
            </p:cNvPicPr>
            <p:nvPr/>
          </p:nvPicPr>
          <p:blipFill rotWithShape="1">
            <a:blip r:embed="rId2"/>
            <a:srcRect t="76775"/>
            <a:stretch>
              <a:fillRect/>
            </a:stretch>
          </p:blipFill>
          <p:spPr>
            <a:xfrm>
              <a:off x="4873327" y="5580404"/>
              <a:ext cx="3646270" cy="201307"/>
            </a:xfrm>
            <a:prstGeom prst="rect">
              <a:avLst/>
            </a:prstGeom>
          </p:spPr>
        </p:pic>
        <p:sp>
          <p:nvSpPr>
            <p:cNvPr id="32" name="圆角矩形 55"/>
            <p:cNvSpPr/>
            <p:nvPr/>
          </p:nvSpPr>
          <p:spPr>
            <a:xfrm>
              <a:off x="4752998" y="4774345"/>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Đóng</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Gói</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Và</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Đa</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Hình</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Trong OOP</a:t>
              </a:r>
              <a:endParaRPr lang="zh-CN" altLang="en-US"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33" name="组合 30"/>
          <p:cNvGrpSpPr/>
          <p:nvPr/>
        </p:nvGrpSpPr>
        <p:grpSpPr>
          <a:xfrm>
            <a:off x="2417295" y="5126763"/>
            <a:ext cx="716228" cy="664437"/>
            <a:chOff x="2587963" y="111843"/>
            <a:chExt cx="1113652" cy="964046"/>
          </a:xfrm>
        </p:grpSpPr>
        <p:sp>
          <p:nvSpPr>
            <p:cNvPr id="34" name="圆角矩形 34"/>
            <p:cNvSpPr/>
            <p:nvPr/>
          </p:nvSpPr>
          <p:spPr>
            <a:xfrm>
              <a:off x="2587963" y="11776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p>
          </p:txBody>
        </p:sp>
        <p:sp>
          <p:nvSpPr>
            <p:cNvPr id="35" name="圆角矩形 35"/>
            <p:cNvSpPr/>
            <p:nvPr/>
          </p:nvSpPr>
          <p:spPr>
            <a:xfrm>
              <a:off x="2638400" y="111843"/>
              <a:ext cx="1063215" cy="901028"/>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dirty="0">
                  <a:latin typeface="Impact" panose="020B0806030902050204" pitchFamily="34" charset="0"/>
                </a:rPr>
                <a:t>19</a:t>
              </a:r>
              <a:endParaRPr lang="zh-CN" altLang="en-US" sz="2800" dirty="0">
                <a:latin typeface="Impact" panose="020B0806030902050204" pitchFamily="34" charset="0"/>
              </a:endParaRPr>
            </a:p>
          </p:txBody>
        </p:sp>
      </p:grpSp>
      <p:grpSp>
        <p:nvGrpSpPr>
          <p:cNvPr id="2" name="组合 3">
            <a:extLst>
              <a:ext uri="{FF2B5EF4-FFF2-40B4-BE49-F238E27FC236}">
                <a16:creationId xmlns:a16="http://schemas.microsoft.com/office/drawing/2014/main" id="{B70324F8-2A93-3A88-08ED-FA889C32296E}"/>
              </a:ext>
            </a:extLst>
          </p:cNvPr>
          <p:cNvGrpSpPr/>
          <p:nvPr/>
        </p:nvGrpSpPr>
        <p:grpSpPr>
          <a:xfrm>
            <a:off x="195612" y="2743063"/>
            <a:ext cx="1929254" cy="1693831"/>
            <a:chOff x="2553093" y="952901"/>
            <a:chExt cx="2096908" cy="1866900"/>
          </a:xfrm>
        </p:grpSpPr>
        <p:sp>
          <p:nvSpPr>
            <p:cNvPr id="3" name="椭圆 4">
              <a:extLst>
                <a:ext uri="{FF2B5EF4-FFF2-40B4-BE49-F238E27FC236}">
                  <a16:creationId xmlns:a16="http://schemas.microsoft.com/office/drawing/2014/main" id="{CEA06E6C-0C9E-89A5-6FF8-7B46E7DFF057}"/>
                </a:ext>
              </a:extLst>
            </p:cNvPr>
            <p:cNvSpPr/>
            <p:nvPr/>
          </p:nvSpPr>
          <p:spPr>
            <a:xfrm>
              <a:off x="2553093" y="952901"/>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5" name="椭圆 5">
              <a:extLst>
                <a:ext uri="{FF2B5EF4-FFF2-40B4-BE49-F238E27FC236}">
                  <a16:creationId xmlns:a16="http://schemas.microsoft.com/office/drawing/2014/main" id="{86569A87-B567-BEAC-374A-C89D2E116341}"/>
                </a:ext>
              </a:extLst>
            </p:cNvPr>
            <p:cNvSpPr/>
            <p:nvPr/>
          </p:nvSpPr>
          <p:spPr>
            <a:xfrm>
              <a:off x="3008704" y="1150504"/>
              <a:ext cx="1429346" cy="1429345"/>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7" name="文本框 136">
              <a:extLst>
                <a:ext uri="{FF2B5EF4-FFF2-40B4-BE49-F238E27FC236}">
                  <a16:creationId xmlns:a16="http://schemas.microsoft.com/office/drawing/2014/main" id="{9AD69165-1253-4D71-D828-7176D1E049E7}"/>
                </a:ext>
              </a:extLst>
            </p:cNvPr>
            <p:cNvSpPr txBox="1"/>
            <p:nvPr/>
          </p:nvSpPr>
          <p:spPr>
            <a:xfrm>
              <a:off x="2783718" y="1324275"/>
              <a:ext cx="1866283" cy="1272437"/>
            </a:xfrm>
            <a:prstGeom prst="rect">
              <a:avLst/>
            </a:prstGeom>
            <a:noFill/>
          </p:spPr>
          <p:txBody>
            <a:bodyPr wrap="square" rtlCol="0">
              <a:spAutoFit/>
            </a:bodyPr>
            <a:lstStyle/>
            <a:p>
              <a:pPr algn="ctr"/>
              <a:r>
                <a:rPr lang="en-US" altLang="zh-CN"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NỘI DUNG</a:t>
              </a:r>
              <a:endParaRPr lang="zh-CN" altLang="en-US"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68120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 fill="hold"/>
                                        <p:tgtEl>
                                          <p:spTgt spid="2"/>
                                        </p:tgtEl>
                                        <p:attrNameLst>
                                          <p:attrName>ppt_w</p:attrName>
                                        </p:attrNameLst>
                                      </p:cBhvr>
                                      <p:tavLst>
                                        <p:tav tm="0">
                                          <p:val>
                                            <p:fltVal val="0"/>
                                          </p:val>
                                        </p:tav>
                                        <p:tav tm="100000">
                                          <p:val>
                                            <p:strVal val="#ppt_w"/>
                                          </p:val>
                                        </p:tav>
                                      </p:tavLst>
                                    </p:anim>
                                    <p:anim calcmode="lin" valueType="num">
                                      <p:cBhvr>
                                        <p:cTn id="12" dur="100" fill="hold"/>
                                        <p:tgtEl>
                                          <p:spTgt spid="2"/>
                                        </p:tgtEl>
                                        <p:attrNameLst>
                                          <p:attrName>ppt_h</p:attrName>
                                        </p:attrNameLst>
                                      </p:cBhvr>
                                      <p:tavLst>
                                        <p:tav tm="0">
                                          <p:val>
                                            <p:fltVal val="0"/>
                                          </p:val>
                                        </p:tav>
                                        <p:tav tm="100000">
                                          <p:val>
                                            <p:strVal val="#ppt_h"/>
                                          </p:val>
                                        </p:tav>
                                      </p:tavLst>
                                    </p:anim>
                                    <p:animEffect transition="in" filter="fade">
                                      <p:cBhvr>
                                        <p:cTn id="13" dur="100"/>
                                        <p:tgtEl>
                                          <p:spTgt spid="2"/>
                                        </p:tgtEl>
                                      </p:cBhvr>
                                    </p:animEffect>
                                  </p:childTnLst>
                                </p:cTn>
                              </p:par>
                              <p:par>
                                <p:cTn id="14" presetID="6" presetClass="emph" presetSubtype="0" fill="hold" nodeType="withEffect">
                                  <p:stCondLst>
                                    <p:cond delay="100"/>
                                  </p:stCondLst>
                                  <p:childTnLst>
                                    <p:animScale>
                                      <p:cBhvr>
                                        <p:cTn id="15" dur="100" fill="hold"/>
                                        <p:tgtEl>
                                          <p:spTgt spid="2"/>
                                        </p:tgtEl>
                                      </p:cBhvr>
                                      <p:by x="110000" y="110000"/>
                                    </p:animScale>
                                  </p:childTnLst>
                                </p:cTn>
                              </p:par>
                              <p:par>
                                <p:cTn id="16" presetID="6" presetClass="emph" presetSubtype="0" fill="hold" nodeType="withEffect">
                                  <p:stCondLst>
                                    <p:cond delay="200"/>
                                  </p:stCondLst>
                                  <p:childTnLst>
                                    <p:animScale>
                                      <p:cBhvr>
                                        <p:cTn id="17" dur="200" fill="hold"/>
                                        <p:tgtEl>
                                          <p:spTgt spid="2"/>
                                        </p:tgtEl>
                                      </p:cBhvr>
                                      <p:by x="90000" y="90000"/>
                                    </p:animScale>
                                  </p:childTnLst>
                                </p:cTn>
                              </p:par>
                              <p:par>
                                <p:cTn id="18" presetID="6" presetClass="emph" presetSubtype="0" fill="hold" nodeType="withEffect">
                                  <p:stCondLst>
                                    <p:cond delay="400"/>
                                  </p:stCondLst>
                                  <p:childTnLst>
                                    <p:animScale>
                                      <p:cBhvr>
                                        <p:cTn id="19" dur="100" fill="hold"/>
                                        <p:tgtEl>
                                          <p:spTgt spid="2"/>
                                        </p:tgtEl>
                                      </p:cBhvr>
                                      <p:by x="105000" y="105000"/>
                                    </p:animScale>
                                  </p:childTnLst>
                                </p:cTn>
                              </p:par>
                              <p:par>
                                <p:cTn id="20" presetID="6" presetClass="emph" presetSubtype="0" fill="hold" nodeType="withEffect">
                                  <p:stCondLst>
                                    <p:cond delay="500"/>
                                  </p:stCondLst>
                                  <p:childTnLst>
                                    <p:animScale>
                                      <p:cBhvr>
                                        <p:cTn id="21" dur="200" fill="hold"/>
                                        <p:tgtEl>
                                          <p:spTgt spid="2"/>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663282" y="1923053"/>
            <a:ext cx="8229600" cy="466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indexOf(char ch)</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position of the first occurrence of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t>
            </a:r>
            <a:r>
              <a:rPr kumimoji="0" lang="en-US" altLang="en-US" sz="2400" b="0" i="0" u="none" strike="noStrike" kern="0" cap="none" spc="0" normalizeH="0" baseline="0" noProof="0">
                <a:ln>
                  <a:noFill/>
                </a:ln>
                <a:solidFill>
                  <a:srgbClr val="000000"/>
                </a:solidFill>
                <a:effectLst/>
                <a:uLnTx/>
                <a:uFillTx/>
                <a:latin typeface="Times New Roman"/>
              </a:rPr>
              <a:t> in this String, or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-1</a:t>
            </a:r>
            <a:r>
              <a:rPr kumimoji="0" lang="en-US" altLang="en-US" sz="2400" b="0" i="0" u="none" strike="noStrike" kern="0" cap="none" spc="0" normalizeH="0" baseline="0" noProof="0">
                <a:ln>
                  <a:noFill/>
                </a:ln>
                <a:solidFill>
                  <a:srgbClr val="000000"/>
                </a:solidFill>
                <a:effectLst/>
                <a:uLnTx/>
                <a:uFillTx/>
                <a:latin typeface="Times New Roman"/>
              </a:rPr>
              <a:t> if it does not occur</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indexOf(char ch, int fromIndex)</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position of the first occurrence of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t>
            </a:r>
            <a:r>
              <a:rPr kumimoji="0" lang="en-US" altLang="en-US" sz="2400" b="0" i="0" u="none" strike="noStrike" kern="0" cap="none" spc="0" normalizeH="0" baseline="0" noProof="0">
                <a:ln>
                  <a:noFill/>
                </a:ln>
                <a:solidFill>
                  <a:srgbClr val="000000"/>
                </a:solidFill>
                <a:effectLst/>
                <a:uLnTx/>
                <a:uFillTx/>
                <a:latin typeface="Times New Roman"/>
              </a:rPr>
              <a:t>, starting </a:t>
            </a:r>
            <a:r>
              <a:rPr kumimoji="0" lang="en-US" altLang="en-US" sz="2400" b="0" i="1" u="none" strike="noStrike" kern="0" cap="none" spc="0" normalizeH="0" baseline="0" noProof="0">
                <a:ln>
                  <a:noFill/>
                </a:ln>
                <a:solidFill>
                  <a:srgbClr val="000000"/>
                </a:solidFill>
                <a:effectLst/>
                <a:uLnTx/>
                <a:uFillTx/>
                <a:latin typeface="Times New Roman"/>
              </a:rPr>
              <a:t>at</a:t>
            </a:r>
            <a:r>
              <a:rPr kumimoji="0" lang="en-US" altLang="en-US" sz="2400" b="0" i="0" u="none" strike="noStrike" kern="0" cap="none" spc="0" normalizeH="0" baseline="0" noProof="0">
                <a:ln>
                  <a:noFill/>
                </a:ln>
                <a:solidFill>
                  <a:srgbClr val="000000"/>
                </a:solidFill>
                <a:effectLst/>
                <a:uLnTx/>
                <a:uFillTx/>
                <a:latin typeface="Times New Roman"/>
              </a:rPr>
              <a:t> (not </a:t>
            </a:r>
            <a:r>
              <a:rPr kumimoji="0" lang="en-US" altLang="en-US" sz="2400" b="0" i="1" u="none" strike="noStrike" kern="0" cap="none" spc="0" normalizeH="0" baseline="0" noProof="0">
                <a:ln>
                  <a:noFill/>
                </a:ln>
                <a:solidFill>
                  <a:srgbClr val="000000"/>
                </a:solidFill>
                <a:effectLst/>
                <a:uLnTx/>
                <a:uFillTx/>
                <a:latin typeface="Times New Roman"/>
              </a:rPr>
              <a:t>after</a:t>
            </a:r>
            <a:r>
              <a:rPr kumimoji="0" lang="en-US" altLang="en-US" sz="2400" b="0" i="0" u="none" strike="noStrike" kern="0" cap="none" spc="0" normalizeH="0" baseline="0" noProof="0">
                <a:ln>
                  <a:noFill/>
                </a:ln>
                <a:solidFill>
                  <a:srgbClr val="000000"/>
                </a:solidFill>
                <a:effectLst/>
                <a:uLnTx/>
                <a:uFillTx/>
                <a:latin typeface="Times New Roman"/>
              </a:rPr>
              <a:t>) the position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fromIndex</a:t>
            </a:r>
            <a:b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000000"/>
                </a:solidFill>
                <a:effectLst/>
                <a:uLnTx/>
                <a:uFillTx/>
                <a:latin typeface="Times New Roman"/>
              </a:rPr>
              <a:t>There are two similar methods that take a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a:t>
            </a:r>
            <a:r>
              <a:rPr kumimoji="0" lang="en-US" altLang="en-US" sz="2800" b="0" i="0" u="none" strike="noStrike" kern="0" cap="none" spc="0" normalizeH="0" baseline="0" noProof="0">
                <a:ln>
                  <a:noFill/>
                </a:ln>
                <a:solidFill>
                  <a:srgbClr val="000000"/>
                </a:solidFill>
                <a:effectLst/>
                <a:uLnTx/>
                <a:uFillTx/>
                <a:latin typeface="Times New Roman"/>
              </a:rPr>
              <a:t> instead of a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char</a:t>
            </a:r>
            <a:r>
              <a:rPr kumimoji="0" lang="en-US" altLang="en-US" sz="2800" b="0" i="0" u="none" strike="noStrike" kern="0" cap="none" spc="0" normalizeH="0" baseline="0" noProof="0">
                <a:ln>
                  <a:noFill/>
                </a:ln>
                <a:solidFill>
                  <a:srgbClr val="000000"/>
                </a:solidFill>
                <a:effectLst/>
                <a:uLnTx/>
                <a:uFillTx/>
                <a:latin typeface="Times New Roman"/>
              </a:rPr>
              <a:t> as their first argument</a:t>
            </a:r>
            <a:endParaRPr kumimoji="0" lang="en-US" altLang="en-US" sz="28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293905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7" name="Rectangle 3"/>
          <p:cNvSpPr txBox="1">
            <a:spLocks noChangeArrowheads="1"/>
          </p:cNvSpPr>
          <p:nvPr/>
        </p:nvSpPr>
        <p:spPr bwMode="auto">
          <a:xfrm>
            <a:off x="1631652" y="1821483"/>
            <a:ext cx="8229600" cy="45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lastIndexOf(char ch)</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position of the last occurrence of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t>
            </a:r>
            <a:r>
              <a:rPr kumimoji="0" lang="en-US" altLang="en-US" sz="2400" b="0" i="0" u="none" strike="noStrike" kern="0" cap="none" spc="0" normalizeH="0" baseline="0" noProof="0">
                <a:ln>
                  <a:noFill/>
                </a:ln>
                <a:solidFill>
                  <a:srgbClr val="000000"/>
                </a:solidFill>
                <a:effectLst/>
                <a:uLnTx/>
                <a:uFillTx/>
                <a:latin typeface="Times New Roman"/>
              </a:rPr>
              <a:t> in this String, or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-1</a:t>
            </a:r>
            <a:r>
              <a:rPr kumimoji="0" lang="en-US" altLang="en-US" sz="2400" b="0" i="0" u="none" strike="noStrike" kern="0" cap="none" spc="0" normalizeH="0" baseline="0" noProof="0">
                <a:ln>
                  <a:noFill/>
                </a:ln>
                <a:solidFill>
                  <a:srgbClr val="000000"/>
                </a:solidFill>
                <a:effectLst/>
                <a:uLnTx/>
                <a:uFillTx/>
                <a:latin typeface="Times New Roman"/>
              </a:rPr>
              <a:t> if it does not occur</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int lastIndexOf(char ch, int fromIndex)</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the position of the last occurrence of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t>
            </a:r>
            <a:r>
              <a:rPr kumimoji="0" lang="en-US" altLang="en-US" sz="2400" b="0" i="0" u="none" strike="noStrike" kern="0" cap="none" spc="0" normalizeH="0" baseline="0" noProof="0">
                <a:ln>
                  <a:noFill/>
                </a:ln>
                <a:solidFill>
                  <a:srgbClr val="000000"/>
                </a:solidFill>
                <a:effectLst/>
                <a:uLnTx/>
                <a:uFillTx/>
                <a:latin typeface="Times New Roman"/>
              </a:rPr>
              <a:t>, searching backward starting at position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fromIndex</a:t>
            </a:r>
            <a:b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000000"/>
                </a:solidFill>
                <a:effectLst/>
                <a:uLnTx/>
                <a:uFillTx/>
                <a:latin typeface="Times New Roman"/>
              </a:rPr>
              <a:t>There are two similar methods that take a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a:t>
            </a:r>
            <a:r>
              <a:rPr kumimoji="0" lang="en-US" altLang="en-US" sz="2800" b="0" i="0" u="none" strike="noStrike" kern="0" cap="none" spc="0" normalizeH="0" baseline="0" noProof="0">
                <a:ln>
                  <a:noFill/>
                </a:ln>
                <a:solidFill>
                  <a:srgbClr val="000000"/>
                </a:solidFill>
                <a:effectLst/>
                <a:uLnTx/>
                <a:uFillTx/>
                <a:latin typeface="Times New Roman"/>
              </a:rPr>
              <a:t> instead of a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char</a:t>
            </a:r>
            <a:r>
              <a:rPr kumimoji="0" lang="en-US" altLang="en-US" sz="2800" b="0" i="0" u="none" strike="noStrike" kern="0" cap="none" spc="0" normalizeH="0" baseline="0" noProof="0">
                <a:ln>
                  <a:noFill/>
                </a:ln>
                <a:solidFill>
                  <a:srgbClr val="000000"/>
                </a:solidFill>
                <a:effectLst/>
                <a:uLnTx/>
                <a:uFillTx/>
                <a:latin typeface="Times New Roman"/>
              </a:rPr>
              <a:t> as their first argument</a:t>
            </a:r>
            <a:endParaRPr kumimoji="0" lang="en-US" altLang="en-US" sz="28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240672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568067" y="1833914"/>
            <a:ext cx="8001000" cy="451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substring(int beginIndex)</a:t>
            </a:r>
            <a:endParaRPr kumimoji="0" lang="en-US" altLang="en-US" sz="24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ts val="500"/>
              </a:spcBef>
              <a:spcAft>
                <a:spcPts val="50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that is a substring of this string, beginning with the character at the specified index and extending to the end of this string.</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ts val="500"/>
              </a:spcBef>
              <a:spcAft>
                <a:spcPts val="50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substring(int beginIndex, int endIndex)</a:t>
            </a:r>
            <a:endParaRPr kumimoji="0" lang="en-US" altLang="en-US" sz="24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ts val="500"/>
              </a:spcBef>
              <a:spcAft>
                <a:spcPts val="50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that is a substring of this string, beginning at the specified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beginIndex</a:t>
            </a:r>
            <a:r>
              <a:rPr kumimoji="0" lang="en-US" altLang="en-US" sz="2400" b="0" i="0" u="none" strike="noStrike" kern="0" cap="none" spc="0" normalizeH="0" baseline="0" noProof="0">
                <a:ln>
                  <a:noFill/>
                </a:ln>
                <a:solidFill>
                  <a:srgbClr val="000000"/>
                </a:solidFill>
                <a:effectLst/>
                <a:uLnTx/>
                <a:uFillTx/>
                <a:latin typeface="Times New Roman"/>
              </a:rPr>
              <a:t> and extending to the character at index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endIndex - 1</a:t>
            </a:r>
            <a:r>
              <a:rPr kumimoji="0" lang="en-US" altLang="en-US" sz="2400" b="0" i="0" u="none" strike="noStrike" kern="0" cap="none" spc="0" normalizeH="0" baseline="0" noProof="0">
                <a:ln>
                  <a:noFill/>
                </a:ln>
                <a:solidFill>
                  <a:srgbClr val="000000"/>
                </a:solidFill>
                <a:effectLst/>
                <a:uLnTx/>
                <a:uFillTx/>
                <a:latin typeface="Times New Roman"/>
              </a:rPr>
              <a:t>. Thus the length of the substring is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endIndex-beginIndex</a:t>
            </a:r>
            <a:endParaRPr kumimoji="0" lang="en-US" altLang="en-US" sz="24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ts val="500"/>
              </a:spcBef>
              <a:spcAft>
                <a:spcPts val="500"/>
              </a:spcAft>
              <a:buClr>
                <a:srgbClr val="BF00FF"/>
              </a:buClr>
              <a:buSzPct val="55000"/>
              <a:buFont typeface="Wingdings" panose="05000000000000000000" pitchFamily="2" charset="2"/>
              <a:buChar char="n"/>
              <a:tabLst/>
              <a:defRPr/>
            </a:pPr>
            <a:endParaRPr kumimoji="0" lang="en-US" altLang="en-US" sz="2400" b="0" i="0" u="none" strike="noStrike" kern="0" cap="none" spc="0" normalizeH="0" baseline="0" noProof="0">
              <a:ln>
                <a:noFill/>
              </a:ln>
              <a:solidFill>
                <a:srgbClr val="000000"/>
              </a:solidFill>
              <a:effectLst/>
              <a:uLnTx/>
              <a:uFillTx/>
              <a:latin typeface="Courier New" panose="02070309020205020404" pitchFamily="49" charset="0"/>
            </a:endParaRPr>
          </a:p>
          <a:p>
            <a:pPr marL="342900" marR="0" lvl="0" indent="-342900" algn="l" defTabSz="914400" rtl="0" eaLnBrk="1" fontAlgn="base" latinLnBrk="0" hangingPunct="1">
              <a:lnSpc>
                <a:spcPct val="100000"/>
              </a:lnSpc>
              <a:spcBef>
                <a:spcPts val="500"/>
              </a:spcBef>
              <a:spcAft>
                <a:spcPts val="500"/>
              </a:spcAft>
              <a:buClr>
                <a:srgbClr val="0073D9"/>
              </a:buClr>
              <a:buSzPct val="60000"/>
              <a:buFont typeface="Wingdings" panose="05000000000000000000"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245062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Chuỗi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Java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Hiểu</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về</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index)</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30" name="Rectangle 3"/>
          <p:cNvSpPr txBox="1">
            <a:spLocks noChangeArrowheads="1"/>
          </p:cNvSpPr>
          <p:nvPr/>
        </p:nvSpPr>
        <p:spPr bwMode="auto">
          <a:xfrm>
            <a:off x="2319687" y="1771721"/>
            <a:ext cx="853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1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With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charAt(index)</a:t>
            </a:r>
            <a:r>
              <a:rPr kumimoji="0" lang="en-US" altLang="en-US" sz="2400" b="0" i="0" u="none" strike="noStrike" kern="0" cap="none" spc="0" normalizeH="0" baseline="0" noProof="0">
                <a:ln>
                  <a:noFill/>
                </a:ln>
                <a:solidFill>
                  <a:srgbClr val="000000"/>
                </a:solidFill>
                <a:effectLst/>
                <a:uLnTx/>
                <a:uFillTx/>
                <a:latin typeface="Times New Roman"/>
              </a:rPr>
              <a:t>,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indexOf(x)</a:t>
            </a:r>
            <a:r>
              <a:rPr kumimoji="0" lang="en-US" altLang="en-US" sz="2400" b="0" i="0" u="none" strike="noStrike" kern="0" cap="none" spc="0" normalizeH="0" baseline="0" noProof="0">
                <a:ln>
                  <a:noFill/>
                </a:ln>
                <a:solidFill>
                  <a:srgbClr val="000000"/>
                </a:solidFill>
                <a:effectLst/>
                <a:uLnTx/>
                <a:uFillTx/>
                <a:latin typeface="Times New Roman"/>
              </a:rPr>
              <a:t>, and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lastIndexOf(x)</a:t>
            </a:r>
            <a:r>
              <a:rPr kumimoji="0" lang="en-US" altLang="en-US" sz="2400" b="0" i="0" u="none" strike="noStrike" kern="0" cap="none" spc="0" normalizeH="0" baseline="0" noProof="0">
                <a:ln>
                  <a:noFill/>
                </a:ln>
                <a:solidFill>
                  <a:srgbClr val="000000"/>
                </a:solidFill>
                <a:effectLst/>
                <a:uLnTx/>
                <a:uFillTx/>
                <a:latin typeface="Times New Roman"/>
              </a:rPr>
              <a:t>, just count characters (starting from zero)</a:t>
            </a: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
        <p:nvSpPr>
          <p:cNvPr id="31" name="Rectangle 4"/>
          <p:cNvSpPr txBox="1">
            <a:spLocks noChangeArrowheads="1"/>
          </p:cNvSpPr>
          <p:nvPr/>
        </p:nvSpPr>
        <p:spPr bwMode="auto">
          <a:xfrm>
            <a:off x="2243487" y="3600521"/>
            <a:ext cx="8650288"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1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1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18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With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substring(from) </a:t>
            </a:r>
            <a:r>
              <a:rPr kumimoji="0" lang="en-US" altLang="en-US" sz="2400" b="0" i="0" u="none" strike="noStrike" kern="0" cap="none" spc="0" normalizeH="0" baseline="0" noProof="0">
                <a:ln>
                  <a:noFill/>
                </a:ln>
                <a:solidFill>
                  <a:srgbClr val="000000"/>
                </a:solidFill>
                <a:effectLst/>
                <a:uLnTx/>
                <a:uFillTx/>
                <a:latin typeface="Times New Roman"/>
              </a:rPr>
              <a:t>and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substring(from, to)</a:t>
            </a:r>
            <a:r>
              <a:rPr kumimoji="0" lang="en-US" altLang="en-US" sz="2400" b="0" i="0" u="none" strike="noStrike" kern="0" cap="none" spc="0" normalizeH="0" baseline="0" noProof="0">
                <a:ln>
                  <a:noFill/>
                </a:ln>
                <a:solidFill>
                  <a:srgbClr val="000000"/>
                </a:solidFill>
                <a:effectLst/>
                <a:uLnTx/>
                <a:uFillTx/>
                <a:latin typeface="Times New Roman"/>
              </a:rPr>
              <a:t>, it works better to count positions </a:t>
            </a:r>
            <a:r>
              <a:rPr kumimoji="0" lang="en-US" altLang="en-US" sz="2400" b="0" i="1" u="none" strike="noStrike" kern="0" cap="none" spc="0" normalizeH="0" baseline="0" noProof="0">
                <a:ln>
                  <a:noFill/>
                </a:ln>
                <a:solidFill>
                  <a:srgbClr val="000000"/>
                </a:solidFill>
                <a:effectLst/>
                <a:uLnTx/>
                <a:uFillTx/>
                <a:latin typeface="Times New Roman"/>
              </a:rPr>
              <a:t>between</a:t>
            </a:r>
            <a:r>
              <a:rPr kumimoji="0" lang="en-US" altLang="en-US" sz="2400" b="0" i="0" u="none" strike="noStrike" kern="0" cap="none" spc="0" normalizeH="0" baseline="0" noProof="0">
                <a:ln>
                  <a:noFill/>
                </a:ln>
                <a:solidFill>
                  <a:srgbClr val="000000"/>
                </a:solidFill>
                <a:effectLst/>
                <a:uLnTx/>
                <a:uFillTx/>
                <a:latin typeface="Times New Roman"/>
              </a:rPr>
              <a:t> characters</a:t>
            </a:r>
          </a:p>
        </p:txBody>
      </p:sp>
      <p:sp>
        <p:nvSpPr>
          <p:cNvPr id="32" name="Rectangle 5"/>
          <p:cNvSpPr>
            <a:spLocks noChangeArrowheads="1"/>
          </p:cNvSpPr>
          <p:nvPr/>
        </p:nvSpPr>
        <p:spPr bwMode="auto">
          <a:xfrm>
            <a:off x="2198369" y="5200721"/>
            <a:ext cx="865028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342900" marR="0" lvl="0" indent="-342900" defTabSz="91440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So, for example,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substring(4, 8) </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"said"</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and</a:t>
            </a:r>
            <a:b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b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substring(8, 12) </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\"H"</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a:t>
            </a:r>
          </a:p>
        </p:txBody>
      </p:sp>
      <p:grpSp>
        <p:nvGrpSpPr>
          <p:cNvPr id="33" name="Group 14"/>
          <p:cNvGrpSpPr>
            <a:grpSpLocks/>
          </p:cNvGrpSpPr>
          <p:nvPr/>
        </p:nvGrpSpPr>
        <p:grpSpPr bwMode="auto">
          <a:xfrm>
            <a:off x="3462687" y="2686121"/>
            <a:ext cx="5867400" cy="900113"/>
            <a:chOff x="960" y="1440"/>
            <a:chExt cx="3696" cy="567"/>
          </a:xfrm>
        </p:grpSpPr>
        <p:grpSp>
          <p:nvGrpSpPr>
            <p:cNvPr id="34" name="Group 12"/>
            <p:cNvGrpSpPr>
              <a:grpSpLocks/>
            </p:cNvGrpSpPr>
            <p:nvPr/>
          </p:nvGrpSpPr>
          <p:grpSpPr bwMode="auto">
            <a:xfrm>
              <a:off x="960" y="1440"/>
              <a:ext cx="3696" cy="567"/>
              <a:chOff x="960" y="1440"/>
              <a:chExt cx="3696" cy="567"/>
            </a:xfrm>
          </p:grpSpPr>
          <p:sp>
            <p:nvSpPr>
              <p:cNvPr id="37" name="Text Box 6"/>
              <p:cNvSpPr txBox="1">
                <a:spLocks noChangeArrowheads="1"/>
              </p:cNvSpPr>
              <p:nvPr/>
            </p:nvSpPr>
            <p:spPr bwMode="auto">
              <a:xfrm>
                <a:off x="960" y="1440"/>
                <a:ext cx="36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altLang="en-US" sz="3600" b="1" i="0" u="none" strike="noStrike" kern="0" cap="none" spc="0" normalizeH="0" baseline="0" noProof="0" dirty="0">
                    <a:ln>
                      <a:noFill/>
                    </a:ln>
                    <a:solidFill>
                      <a:srgbClr val="000000"/>
                    </a:solidFill>
                    <a:effectLst/>
                    <a:uLnTx/>
                    <a:uFillTx/>
                    <a:latin typeface="Courier New" panose="02070309020205020404" pitchFamily="49" charset="0"/>
                  </a:rPr>
                  <a:t>"She said, \"Hi\""</a:t>
                </a:r>
              </a:p>
            </p:txBody>
          </p:sp>
          <p:sp>
            <p:nvSpPr>
              <p:cNvPr id="38" name="Text Box 7"/>
              <p:cNvSpPr txBox="1">
                <a:spLocks noChangeArrowheads="1"/>
              </p:cNvSpPr>
              <p:nvPr/>
            </p:nvSpPr>
            <p:spPr bwMode="auto">
              <a:xfrm>
                <a:off x="1056" y="1776"/>
                <a:ext cx="3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Trebuchet MS" panose="020B0603020202020204" pitchFamily="34" charset="0"/>
                  </a:rPr>
                  <a:t> </a:t>
                </a:r>
                <a:r>
                  <a:rPr kumimoji="0" lang="en-US" altLang="en-US" sz="1800" b="0" i="0" u="none" strike="noStrike" kern="0" cap="none" spc="0" normalizeH="0" baseline="0" noProof="0">
                    <a:ln>
                      <a:noFill/>
                    </a:ln>
                    <a:solidFill>
                      <a:srgbClr val="3300FF"/>
                    </a:solidFill>
                    <a:effectLst/>
                    <a:uLnTx/>
                    <a:uFillTx/>
                    <a:latin typeface="Trebuchet MS" panose="020B0603020202020204" pitchFamily="34" charset="0"/>
                  </a:rPr>
                  <a:t> 0   1  2  3  4   5  6  7   8  9   10   11 12  13</a:t>
                </a:r>
              </a:p>
            </p:txBody>
          </p:sp>
        </p:grpSp>
        <p:sp>
          <p:nvSpPr>
            <p:cNvPr id="35" name="AutoShape 8"/>
            <p:cNvSpPr>
              <a:spLocks/>
            </p:cNvSpPr>
            <p:nvPr/>
          </p:nvSpPr>
          <p:spPr bwMode="auto">
            <a:xfrm rot="-5400000">
              <a:off x="3044" y="1653"/>
              <a:ext cx="55" cy="288"/>
            </a:xfrm>
            <a:prstGeom prst="leftBrace">
              <a:avLst>
                <a:gd name="adj1" fmla="val 43636"/>
                <a:gd name="adj2" fmla="val 50000"/>
              </a:avLst>
            </a:prstGeom>
            <a:noFill/>
            <a:ln w="19050">
              <a:solidFill>
                <a:srgbClr val="33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36" name="AutoShape 9"/>
            <p:cNvSpPr>
              <a:spLocks/>
            </p:cNvSpPr>
            <p:nvPr/>
          </p:nvSpPr>
          <p:spPr bwMode="auto">
            <a:xfrm rot="-5400000">
              <a:off x="3764" y="1653"/>
              <a:ext cx="55" cy="288"/>
            </a:xfrm>
            <a:prstGeom prst="leftBrace">
              <a:avLst>
                <a:gd name="adj1" fmla="val 43636"/>
                <a:gd name="adj2" fmla="val 50000"/>
              </a:avLst>
            </a:prstGeom>
            <a:noFill/>
            <a:ln w="19050">
              <a:solidFill>
                <a:srgbClr val="33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1" i="0" u="none" strike="noStrike" kern="0" cap="none" spc="0" normalizeH="0" baseline="0" noProof="0">
                <a:ln>
                  <a:noFill/>
                </a:ln>
                <a:solidFill>
                  <a:srgbClr val="000000"/>
                </a:solidFill>
                <a:effectLst/>
                <a:uLnTx/>
                <a:uFillTx/>
                <a:latin typeface="Times" panose="02020603050405020304" pitchFamily="18" charset="0"/>
              </a:endParaRPr>
            </a:p>
          </p:txBody>
        </p:sp>
      </p:grpSp>
      <p:grpSp>
        <p:nvGrpSpPr>
          <p:cNvPr id="39" name="Group 13"/>
          <p:cNvGrpSpPr>
            <a:grpSpLocks/>
          </p:cNvGrpSpPr>
          <p:nvPr/>
        </p:nvGrpSpPr>
        <p:grpSpPr bwMode="auto">
          <a:xfrm>
            <a:off x="3417569" y="4352996"/>
            <a:ext cx="5867400" cy="771525"/>
            <a:chOff x="960" y="2490"/>
            <a:chExt cx="3696" cy="486"/>
          </a:xfrm>
        </p:grpSpPr>
        <p:sp>
          <p:nvSpPr>
            <p:cNvPr id="40" name="Text Box 10"/>
            <p:cNvSpPr txBox="1">
              <a:spLocks noChangeArrowheads="1"/>
            </p:cNvSpPr>
            <p:nvPr/>
          </p:nvSpPr>
          <p:spPr bwMode="auto">
            <a:xfrm>
              <a:off x="960" y="2490"/>
              <a:ext cx="36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50000"/>
                </a:spcBef>
                <a:spcAft>
                  <a:spcPct val="0"/>
                </a:spcAft>
              </a:pPr>
              <a:r>
                <a:rPr lang="en-US" altLang="en-US" sz="3600" b="1">
                  <a:solidFill>
                    <a:srgbClr val="000000"/>
                  </a:solidFill>
                  <a:latin typeface="Courier New" panose="02070309020205020404" pitchFamily="49" charset="0"/>
                </a:rPr>
                <a:t>"She said, \"Hi\""</a:t>
              </a:r>
            </a:p>
          </p:txBody>
        </p:sp>
        <p:sp>
          <p:nvSpPr>
            <p:cNvPr id="41" name="Text Box 11"/>
            <p:cNvSpPr txBox="1">
              <a:spLocks noChangeArrowheads="1"/>
            </p:cNvSpPr>
            <p:nvPr/>
          </p:nvSpPr>
          <p:spPr bwMode="auto">
            <a:xfrm>
              <a:off x="1056" y="2745"/>
              <a:ext cx="32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50000"/>
                </a:spcBef>
                <a:spcAft>
                  <a:spcPct val="0"/>
                </a:spcAft>
              </a:pPr>
              <a:r>
                <a:rPr lang="en-US" altLang="en-US" sz="1800">
                  <a:solidFill>
                    <a:srgbClr val="3300FF"/>
                  </a:solidFill>
                  <a:latin typeface="Trebuchet MS" panose="020B0603020202020204" pitchFamily="34" charset="0"/>
                </a:rPr>
                <a:t>0   1  2  3  4   5  6  7   8  9  10   11  12 13   14</a:t>
              </a:r>
            </a:p>
          </p:txBody>
        </p:sp>
      </p:grpSp>
      <p:sp>
        <p:nvSpPr>
          <p:cNvPr id="42" name="Rectangle 17"/>
          <p:cNvSpPr>
            <a:spLocks noChangeArrowheads="1"/>
          </p:cNvSpPr>
          <p:nvPr/>
        </p:nvSpPr>
        <p:spPr bwMode="auto">
          <a:xfrm>
            <a:off x="2198369" y="6038921"/>
            <a:ext cx="865028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28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4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0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Times New Roman" panose="02020603050405020304" pitchFamily="18" charset="0"/>
              </a:defRPr>
            </a:lvl9pPr>
          </a:lstStyle>
          <a:p>
            <a:pPr marL="342900" marR="0" lvl="0" indent="-342900" defTabSz="91440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If </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indexOf</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8</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then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substring(0, </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indexOf</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"She said"</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a:r>
            <a:b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b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and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substring(</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indexOf</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+ 1)</a:t>
            </a: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rPr>
              <a:t> is </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\"Hi\""</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ndParaRPr>
          </a:p>
        </p:txBody>
      </p:sp>
    </p:spTree>
    <p:extLst>
      <p:ext uri="{BB962C8B-B14F-4D97-AF65-F5344CB8AC3E}">
        <p14:creationId xmlns:p14="http://schemas.microsoft.com/office/powerpoint/2010/main" val="217487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wipe(left)">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wipe(left)">
                                      <p:cBhvr>
                                        <p:cTn id="27" dur="500"/>
                                        <p:tgtEl>
                                          <p:spTgt spid="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bldLvl="5" autoUpdateAnimBg="0"/>
      <p:bldP spid="31" grpId="0" build="p" bldLvl="5" autoUpdateAnimBg="0"/>
      <p:bldP spid="32" grpId="0" autoUpdateAnimBg="0"/>
      <p:bldP spid="4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7" name="Rectangle 3"/>
          <p:cNvSpPr txBox="1">
            <a:spLocks noChangeArrowheads="1"/>
          </p:cNvSpPr>
          <p:nvPr/>
        </p:nvSpPr>
        <p:spPr bwMode="auto">
          <a:xfrm>
            <a:off x="2298742" y="1655691"/>
            <a:ext cx="8229600"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toUpperCase()</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similar to this String, in which all letters are uppercase</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toLowerCase()</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similar to this String, in which all letters are lowercase</a:t>
            </a:r>
            <a:br>
              <a:rPr kumimoji="0" lang="en-US" altLang="en-US" sz="2400" b="0" i="0" u="none" strike="noStrike" kern="0" cap="none" spc="0" normalizeH="0" baseline="0" noProof="0">
                <a:ln>
                  <a:noFill/>
                </a:ln>
                <a:solidFill>
                  <a:srgbClr val="000000"/>
                </a:solidFill>
                <a:effectLst/>
                <a:uLnTx/>
                <a:uFillTx/>
                <a:latin typeface="Times New Roman"/>
              </a:rPr>
            </a:br>
            <a:endParaRPr kumimoji="0" lang="en-US" altLang="en-US" sz="2400" b="0" i="0" u="none" strike="noStrike" kern="0" cap="none" spc="0" normalizeH="0" baseline="0" noProof="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trim()</a:t>
            </a:r>
            <a:endParaRPr kumimoji="0" lang="en-US" altLang="en-US" sz="2800" b="0" i="0" u="none" strike="noStrike" kern="0" cap="none" spc="0" normalizeH="0" baseline="0" noProof="0">
              <a:ln>
                <a:noFill/>
              </a:ln>
              <a:solidFill>
                <a:srgbClr val="000000"/>
              </a:solidFill>
              <a:effectLst/>
              <a:uLnTx/>
              <a:uFillTx/>
              <a:latin typeface="Times New Roman"/>
            </a:endParaRP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Returns a new String similar to this String, but with whitespace removed from both ends</a:t>
            </a: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63811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(Chuỗi) Trong Java</a:t>
              </a:r>
              <a:endParaRPr lang="zh-CN" altLang="en-US"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601421" y="1833914"/>
            <a:ext cx="8305800"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String[] split(String regex)</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Breaks the string up into an array of strings</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The parameter is a </a:t>
            </a:r>
            <a:r>
              <a:rPr kumimoji="0" lang="en-US" altLang="en-US" sz="2400" b="0" i="0" u="none" strike="noStrike" kern="0" cap="none" spc="0" normalizeH="0" baseline="0" noProof="0">
                <a:ln>
                  <a:noFill/>
                </a:ln>
                <a:solidFill>
                  <a:srgbClr val="FF0000"/>
                </a:solidFill>
                <a:effectLst/>
                <a:uLnTx/>
                <a:uFillTx/>
                <a:latin typeface="Times New Roman"/>
              </a:rPr>
              <a:t>regular expression</a:t>
            </a:r>
            <a:r>
              <a:rPr kumimoji="0" lang="en-US" altLang="en-US" sz="2400" b="0" i="0" u="none" strike="noStrike" kern="0" cap="none" spc="0" normalizeH="0" baseline="0" noProof="0">
                <a:ln>
                  <a:noFill/>
                </a:ln>
                <a:solidFill>
                  <a:srgbClr val="000000"/>
                </a:solidFill>
                <a:effectLst/>
                <a:uLnTx/>
                <a:uFillTx/>
                <a:latin typeface="Times New Roman"/>
              </a:rPr>
              <a:t> that defines what separates the strings</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For example,</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    String s = "one, two, three";</a:t>
            </a:r>
            <a:b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b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    String[] ss = s.split(", ");</a:t>
            </a:r>
          </a:p>
          <a:p>
            <a:pPr marL="1143000" marR="0" lvl="2" indent="-228600" algn="l" defTabSz="914400" rtl="0" eaLnBrk="1" fontAlgn="base" latinLnBrk="0" hangingPunct="1">
              <a:lnSpc>
                <a:spcPct val="90000"/>
              </a:lnSpc>
              <a:spcBef>
                <a:spcPct val="20000"/>
              </a:spcBef>
              <a:spcAft>
                <a:spcPct val="0"/>
              </a:spcAft>
              <a:buClr>
                <a:srgbClr val="0073D9"/>
              </a:buClr>
              <a:buSzPct val="50000"/>
              <a:buFont typeface="Wingdings" panose="05000000000000000000" pitchFamily="2" charset="2"/>
              <a:buChar char="n"/>
              <a:tabLst/>
              <a:defRPr/>
            </a:pPr>
            <a:r>
              <a:rPr kumimoji="0" lang="en-US" altLang="en-US" sz="2000" b="0" i="0" u="none" strike="noStrike" kern="0" cap="none" spc="0" normalizeH="0" baseline="0" noProof="0">
                <a:ln>
                  <a:noFill/>
                </a:ln>
                <a:solidFill>
                  <a:srgbClr val="000000"/>
                </a:solidFill>
                <a:effectLst/>
                <a:uLnTx/>
                <a:uFillTx/>
                <a:latin typeface="Times New Roman"/>
              </a:rPr>
              <a:t>This assigns the array </a:t>
            </a:r>
            <a:r>
              <a:rPr kumimoji="0" lang="en-US" altLang="en-US" sz="2000" b="0" i="0" u="none" strike="noStrike" kern="0" cap="none" spc="0" normalizeH="0" baseline="0" noProof="0">
                <a:ln>
                  <a:noFill/>
                </a:ln>
                <a:solidFill>
                  <a:srgbClr val="3300FF"/>
                </a:solidFill>
                <a:effectLst/>
                <a:uLnTx/>
                <a:uFillTx/>
                <a:latin typeface="Trebuchet MS" panose="020B0603020202020204" pitchFamily="34" charset="0"/>
              </a:rPr>
              <a:t>{"one", "two", "three"}</a:t>
            </a:r>
            <a:r>
              <a:rPr kumimoji="0" lang="en-US" altLang="en-US" sz="2000" b="0" i="0" u="none" strike="noStrike" kern="0" cap="none" spc="0" normalizeH="0" baseline="0" noProof="0">
                <a:ln>
                  <a:noFill/>
                </a:ln>
                <a:solidFill>
                  <a:srgbClr val="000000"/>
                </a:solidFill>
                <a:effectLst/>
                <a:uLnTx/>
                <a:uFillTx/>
                <a:latin typeface="Times New Roman"/>
              </a:rPr>
              <a:t> to </a:t>
            </a:r>
            <a:r>
              <a:rPr kumimoji="0" lang="en-US" altLang="en-US" sz="2000" b="0" i="0" u="none" strike="noStrike" kern="0" cap="none" spc="0" normalizeH="0" baseline="0" noProof="0">
                <a:ln>
                  <a:noFill/>
                </a:ln>
                <a:solidFill>
                  <a:srgbClr val="3300FF"/>
                </a:solidFill>
                <a:effectLst/>
                <a:uLnTx/>
                <a:uFillTx/>
                <a:latin typeface="Trebuchet MS" panose="020B0603020202020204" pitchFamily="34" charset="0"/>
              </a:rPr>
              <a:t>ss</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Regular expressions are complex expressions that assign meanings to many common punctuation marks, such as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a:t>
            </a:r>
            <a:r>
              <a:rPr kumimoji="0" lang="en-US" altLang="en-US" sz="2400" b="0" i="0" u="none" strike="noStrike" kern="0" cap="none" spc="0" normalizeH="0" baseline="0" noProof="0">
                <a:ln>
                  <a:noFill/>
                </a:ln>
                <a:solidFill>
                  <a:srgbClr val="000000"/>
                </a:solidFill>
                <a:effectLst/>
                <a:uLnTx/>
                <a:uFillTx/>
                <a:latin typeface="Times New Roman"/>
              </a:rPr>
              <a:t>,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a:t>
            </a:r>
            <a:r>
              <a:rPr kumimoji="0" lang="en-US" altLang="en-US" sz="2400" b="0" i="0" u="none" strike="noStrike" kern="0" cap="none" spc="0" normalizeH="0" baseline="0" noProof="0">
                <a:ln>
                  <a:noFill/>
                </a:ln>
                <a:solidFill>
                  <a:srgbClr val="000000"/>
                </a:solidFill>
                <a:effectLst/>
                <a:uLnTx/>
                <a:uFillTx/>
                <a:latin typeface="Times New Roman"/>
              </a:rPr>
              <a:t>, period, and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a:t>
            </a:r>
          </a:p>
          <a:p>
            <a:pPr marL="1143000" marR="0" lvl="2" indent="-228600" algn="l" defTabSz="914400" rtl="0" eaLnBrk="1" fontAlgn="base" latinLnBrk="0" hangingPunct="1">
              <a:lnSpc>
                <a:spcPct val="90000"/>
              </a:lnSpc>
              <a:spcBef>
                <a:spcPct val="20000"/>
              </a:spcBef>
              <a:spcAft>
                <a:spcPct val="0"/>
              </a:spcAft>
              <a:buClr>
                <a:srgbClr val="0073D9"/>
              </a:buClr>
              <a:buSzPct val="50000"/>
              <a:buFont typeface="Wingdings" panose="05000000000000000000" pitchFamily="2" charset="2"/>
              <a:buChar char="n"/>
              <a:tabLst/>
              <a:defRPr/>
            </a:pPr>
            <a:r>
              <a:rPr kumimoji="0" lang="en-US" altLang="en-US" sz="2000" b="0" i="0" u="none" strike="noStrike" kern="0" cap="none" spc="0" normalizeH="0" baseline="0" noProof="0">
                <a:ln>
                  <a:noFill/>
                </a:ln>
                <a:solidFill>
                  <a:srgbClr val="000000"/>
                </a:solidFill>
                <a:effectLst/>
                <a:uLnTx/>
                <a:uFillTx/>
                <a:latin typeface="Times New Roman"/>
              </a:rPr>
              <a:t>Hence, regular expressions are powerful, but can be treacherous if you aren’t very familiar with them</a:t>
            </a:r>
          </a:p>
          <a:p>
            <a:pPr marL="742950" marR="0" lvl="1" indent="-285750" algn="l" defTabSz="914400" rtl="0" eaLnBrk="1" fontAlgn="base" latinLnBrk="0" hangingPunct="1">
              <a:lnSpc>
                <a:spcPct val="90000"/>
              </a:lnSpc>
              <a:spcBef>
                <a:spcPct val="20000"/>
              </a:spcBef>
              <a:spcAft>
                <a:spcPct val="0"/>
              </a:spcAft>
              <a:buClr>
                <a:srgbClr val="BF00FF"/>
              </a:buClr>
              <a:buSzPct val="55000"/>
              <a:buFont typeface="Wingdings" panose="05000000000000000000"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26693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Stringlà</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immutable</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601421" y="1958624"/>
            <a:ext cx="8574088"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lang="en-US" altLang="en-US" kern="0" dirty="0" err="1">
                <a:solidFill>
                  <a:srgbClr val="000000"/>
                </a:solidFill>
                <a:latin typeface="Times New Roman"/>
              </a:rPr>
              <a:t>Một</a:t>
            </a:r>
            <a:r>
              <a:rPr kumimoji="0" lang="en-US" altLang="en-US" sz="2800" b="0" i="0" u="none" strike="noStrike" kern="0" cap="none" spc="0" normalizeH="0" baseline="0" noProof="0" dirty="0">
                <a:ln>
                  <a:noFill/>
                </a:ln>
                <a:solidFill>
                  <a:srgbClr val="000000"/>
                </a:solidFill>
                <a:effectLst/>
                <a:uLnTx/>
                <a:uFillTx/>
                <a:latin typeface="Times New Roman"/>
              </a:rPr>
              <a:t> String, </a:t>
            </a:r>
            <a:r>
              <a:rPr kumimoji="0" lang="en-US" altLang="en-US" sz="2800" b="0" i="0" u="none" strike="noStrike" kern="0" cap="none" spc="0" normalizeH="0" baseline="0" noProof="0" dirty="0" err="1">
                <a:ln>
                  <a:noFill/>
                </a:ln>
                <a:solidFill>
                  <a:srgbClr val="000000"/>
                </a:solidFill>
                <a:effectLst/>
                <a:uLnTx/>
                <a:uFillTx/>
                <a:latin typeface="Times New Roman"/>
              </a:rPr>
              <a:t>Chỉ</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tạo</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mới</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không</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thể</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thay</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đổi</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được</a:t>
            </a:r>
            <a:endParaRPr kumimoji="0" lang="en-US" altLang="en-US" sz="2800" b="0" i="0" u="none" strike="noStrike" kern="0" cap="none" spc="0" normalizeH="0" baseline="0" noProof="0" dirty="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dirty="0" err="1">
                <a:ln>
                  <a:noFill/>
                </a:ln>
                <a:solidFill>
                  <a:srgbClr val="000000"/>
                </a:solidFill>
                <a:effectLst/>
                <a:uLnTx/>
                <a:uFillTx/>
                <a:latin typeface="Times New Roman"/>
              </a:rPr>
              <a:t>Tạo</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mới</a:t>
            </a:r>
            <a:r>
              <a:rPr kumimoji="0" lang="en-US" altLang="en-US" sz="2800" b="0" i="0" u="none" strike="noStrike" kern="0" cap="none" spc="0" normalizeH="0" noProof="0" dirty="0">
                <a:ln>
                  <a:noFill/>
                </a:ln>
                <a:solidFill>
                  <a:srgbClr val="000000"/>
                </a:solidFill>
                <a:effectLst/>
                <a:uLnTx/>
                <a:uFillTx/>
                <a:latin typeface="Times New Roman"/>
              </a:rPr>
              <a:t> String </a:t>
            </a:r>
            <a:r>
              <a:rPr kumimoji="0" lang="en-US" altLang="en-US" sz="2800" b="0" i="0" u="none" strike="noStrike" kern="0" cap="none" spc="0" normalizeH="0" noProof="0" dirty="0" err="1">
                <a:ln>
                  <a:noFill/>
                </a:ln>
                <a:solidFill>
                  <a:srgbClr val="000000"/>
                </a:solidFill>
                <a:effectLst/>
                <a:uLnTx/>
                <a:uFillTx/>
                <a:latin typeface="Times New Roman"/>
              </a:rPr>
              <a:t>khác</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nếu</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muốn</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thay</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đổi</a:t>
            </a:r>
            <a:r>
              <a:rPr kumimoji="0" lang="en-US" altLang="en-US" sz="2800" b="0" i="0" u="none" strike="noStrike" kern="0" cap="none" spc="0" normalizeH="0" noProof="0" dirty="0">
                <a:ln>
                  <a:noFill/>
                </a:ln>
                <a:solidFill>
                  <a:srgbClr val="000000"/>
                </a:solidFill>
                <a:effectLst/>
                <a:uLnTx/>
                <a:uFillTx/>
                <a:latin typeface="Times New Roman"/>
              </a:rPr>
              <a:t> </a:t>
            </a:r>
            <a:r>
              <a:rPr kumimoji="0" lang="en-US" altLang="en-US" sz="2800" b="0" i="0" u="none" strike="noStrike" kern="0" cap="none" spc="0" normalizeH="0" noProof="0" dirty="0" err="1">
                <a:ln>
                  <a:noFill/>
                </a:ln>
                <a:solidFill>
                  <a:srgbClr val="000000"/>
                </a:solidFill>
                <a:effectLst/>
                <a:uLnTx/>
                <a:uFillTx/>
                <a:latin typeface="Times New Roman"/>
              </a:rPr>
              <a:t>nội</a:t>
            </a:r>
            <a:r>
              <a:rPr kumimoji="0" lang="en-US" altLang="en-US" sz="2800" b="0" i="0" u="none" strike="noStrike" kern="0" cap="none" spc="0" normalizeH="0" noProof="0" dirty="0">
                <a:ln>
                  <a:noFill/>
                </a:ln>
                <a:solidFill>
                  <a:srgbClr val="000000"/>
                </a:solidFill>
                <a:effectLst/>
                <a:uLnTx/>
                <a:uFillTx/>
                <a:latin typeface="Times New Roman"/>
              </a:rPr>
              <a:t> dung</a:t>
            </a:r>
            <a:r>
              <a:rPr kumimoji="0" lang="en-US" altLang="en-US" sz="2800" b="0" i="0" u="none" strike="noStrike" kern="0" cap="none" spc="0" normalizeH="0" baseline="0" noProof="0" dirty="0">
                <a:ln>
                  <a:noFill/>
                </a:ln>
                <a:solidFill>
                  <a:srgbClr val="000000"/>
                </a:solidFill>
                <a:effectLst/>
                <a:uLnTx/>
                <a:uFillTx/>
                <a:latin typeface="Times New Roman"/>
              </a:rPr>
              <a:t>:</a:t>
            </a:r>
          </a:p>
          <a:p>
            <a:pPr marL="742950" marR="0" lvl="1" indent="-285750" algn="l" defTabSz="914400" rtl="0" eaLnBrk="1" fontAlgn="base" latinLnBrk="0" hangingPunct="1">
              <a:lnSpc>
                <a:spcPct val="100000"/>
              </a:lnSpc>
              <a:spcBef>
                <a:spcPct val="20000"/>
              </a:spcBef>
              <a:spcAft>
                <a:spcPct val="0"/>
              </a:spcAft>
              <a:buClr>
                <a:srgbClr val="FFFF99"/>
              </a:buClr>
              <a:buSzPct val="55000"/>
              <a:buFontTx/>
              <a:buChar char=" "/>
              <a:tabLst/>
              <a:defRPr/>
            </a:pP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myString</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 </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myString</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 + </a:t>
            </a:r>
            <a:r>
              <a:rPr kumimoji="0" lang="en-US" altLang="en-US" sz="2400" b="0" i="0" u="none" strike="noStrike" kern="0" cap="none" spc="0" normalizeH="0" baseline="0" noProof="0" dirty="0" err="1">
                <a:ln>
                  <a:noFill/>
                </a:ln>
                <a:solidFill>
                  <a:srgbClr val="3300FF"/>
                </a:solidFill>
                <a:effectLst/>
                <a:uLnTx/>
                <a:uFillTx/>
                <a:latin typeface="Trebuchet MS" panose="020B0603020202020204" pitchFamily="34" charset="0"/>
              </a:rPr>
              <a:t>anotherCharacter</a:t>
            </a:r>
            <a:r>
              <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rPr>
              <a:t>;</a:t>
            </a:r>
            <a:endParaRPr kumimoji="0" lang="en-US" altLang="en-US" sz="2400" b="0" i="0" u="none" strike="noStrike" kern="0" cap="none" spc="0" normalizeH="0" baseline="0" noProof="0" dirty="0">
              <a:ln>
                <a:noFill/>
              </a:ln>
              <a:solidFill>
                <a:srgbClr val="FFFF99"/>
              </a:solidFill>
              <a:effectLst/>
              <a:uLnTx/>
              <a:uFillTx/>
              <a:latin typeface="Trebuchet MS" panose="020B0603020202020204" pitchFamily="34" charset="0"/>
            </a:endParaRPr>
          </a:p>
        </p:txBody>
      </p:sp>
    </p:spTree>
    <p:extLst>
      <p:ext uri="{BB962C8B-B14F-4D97-AF65-F5344CB8AC3E}">
        <p14:creationId xmlns:p14="http://schemas.microsoft.com/office/powerpoint/2010/main" val="342577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Chuỗi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Java equal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với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9" name="Rectangle 3"/>
          <p:cNvSpPr txBox="1">
            <a:spLocks noChangeArrowheads="1"/>
          </p:cNvSpPr>
          <p:nvPr/>
        </p:nvSpPr>
        <p:spPr bwMode="auto">
          <a:xfrm>
            <a:off x="2018379" y="1913597"/>
            <a:ext cx="8574088"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a:rPr>
              <a:t>If you write</a:t>
            </a:r>
            <a:br>
              <a:rPr kumimoji="0" lang="en-US" altLang="en-US" sz="2400" b="0" i="0" u="none" strike="noStrike" kern="0" cap="none" spc="0" normalizeH="0" baseline="0" noProof="0" dirty="0">
                <a:ln>
                  <a:noFill/>
                </a:ln>
                <a:solidFill>
                  <a:srgbClr val="000000"/>
                </a:solidFill>
                <a:effectLst/>
                <a:uLnTx/>
                <a:uFillTx/>
                <a:latin typeface="Times New Roman"/>
              </a:rPr>
            </a:br>
            <a:r>
              <a:rPr kumimoji="0" lang="en-US" altLang="en-US" sz="2400" b="0" i="0" u="none" strike="noStrike" kern="0" cap="none" spc="0" normalizeH="0" baseline="0" noProof="0" dirty="0">
                <a:ln>
                  <a:noFill/>
                </a:ln>
                <a:solidFill>
                  <a:srgbClr val="3300FF"/>
                </a:solidFill>
                <a:effectLst/>
                <a:uLnTx/>
                <a:uFillTx/>
                <a:latin typeface="Trebuchet MS" pitchFamily="34" charset="0"/>
              </a:rPr>
              <a:t>     String s = "</a:t>
            </a:r>
            <a:r>
              <a:rPr kumimoji="0" lang="en-US" altLang="en-US" sz="2400" b="0" i="0" u="none" strike="noStrike" kern="0" cap="none" spc="0" normalizeH="0" baseline="0" noProof="0" dirty="0" err="1">
                <a:ln>
                  <a:noFill/>
                </a:ln>
                <a:solidFill>
                  <a:srgbClr val="3300FF"/>
                </a:solidFill>
                <a:effectLst/>
                <a:uLnTx/>
                <a:uFillTx/>
                <a:latin typeface="Trebuchet MS" pitchFamily="34" charset="0"/>
              </a:rPr>
              <a:t>abc</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br>
              <a:rPr kumimoji="0" lang="en-US" altLang="en-US" sz="2400" b="0" i="0" u="none" strike="noStrike" kern="0" cap="none" spc="0" normalizeH="0" baseline="0" noProof="0" dirty="0">
                <a:ln>
                  <a:noFill/>
                </a:ln>
                <a:solidFill>
                  <a:srgbClr val="3300FF"/>
                </a:solidFill>
                <a:effectLst/>
                <a:uLnTx/>
                <a:uFillTx/>
                <a:latin typeface="Trebuchet MS" pitchFamily="34" charset="0"/>
              </a:rPr>
            </a:br>
            <a:r>
              <a:rPr kumimoji="0" lang="en-US" altLang="en-US" sz="2400" b="0" i="0" u="none" strike="noStrike" kern="0" cap="none" spc="0" normalizeH="0" baseline="0" noProof="0" dirty="0">
                <a:ln>
                  <a:noFill/>
                </a:ln>
                <a:solidFill>
                  <a:srgbClr val="3300FF"/>
                </a:solidFill>
                <a:effectLst/>
                <a:uLnTx/>
                <a:uFillTx/>
                <a:latin typeface="Trebuchet MS" pitchFamily="34" charset="0"/>
              </a:rPr>
              <a:t>     String t = "</a:t>
            </a:r>
            <a:r>
              <a:rPr kumimoji="0" lang="en-US" altLang="en-US" sz="2400" b="0" i="0" u="none" strike="noStrike" kern="0" cap="none" spc="0" normalizeH="0" baseline="0" noProof="0" dirty="0" err="1">
                <a:ln>
                  <a:noFill/>
                </a:ln>
                <a:solidFill>
                  <a:srgbClr val="3300FF"/>
                </a:solidFill>
                <a:effectLst/>
                <a:uLnTx/>
                <a:uFillTx/>
                <a:latin typeface="Trebuchet MS" pitchFamily="34" charset="0"/>
              </a:rPr>
              <a:t>abc</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br>
              <a:rPr kumimoji="0" lang="en-US" altLang="en-US" sz="2400" b="0" i="0" u="none" strike="noStrike" kern="0" cap="none" spc="0" normalizeH="0" baseline="0" noProof="0" dirty="0">
                <a:ln>
                  <a:noFill/>
                </a:ln>
                <a:solidFill>
                  <a:srgbClr val="3300FF"/>
                </a:solidFill>
                <a:effectLst/>
                <a:uLnTx/>
                <a:uFillTx/>
                <a:latin typeface="Trebuchet MS" pitchFamily="34" charset="0"/>
              </a:rPr>
            </a:br>
            <a:r>
              <a:rPr kumimoji="0" lang="en-US" altLang="en-US" sz="2400" b="0" i="0" u="none" strike="noStrike" kern="0" cap="none" spc="0" normalizeH="0" baseline="0" noProof="0" dirty="0">
                <a:ln>
                  <a:noFill/>
                </a:ln>
                <a:solidFill>
                  <a:srgbClr val="000000"/>
                </a:solidFill>
                <a:effectLst/>
                <a:uLnTx/>
                <a:uFillTx/>
                <a:latin typeface="Times New Roman"/>
              </a:rPr>
              <a:t>the compiler only creates the string </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r>
              <a:rPr kumimoji="0" lang="en-US" altLang="en-US" sz="2400" b="0" i="0" u="none" strike="noStrike" kern="0" cap="none" spc="0" normalizeH="0" baseline="0" noProof="0" dirty="0" err="1">
                <a:ln>
                  <a:noFill/>
                </a:ln>
                <a:solidFill>
                  <a:srgbClr val="3300FF"/>
                </a:solidFill>
                <a:effectLst/>
                <a:uLnTx/>
                <a:uFillTx/>
                <a:latin typeface="Trebuchet MS" pitchFamily="34" charset="0"/>
              </a:rPr>
              <a:t>abc</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r>
              <a:rPr kumimoji="0" lang="en-US" altLang="en-US" sz="2400" b="0" i="0" u="none" strike="noStrike" kern="0" cap="none" spc="0" normalizeH="0" baseline="0" noProof="0" dirty="0">
                <a:ln>
                  <a:noFill/>
                </a:ln>
                <a:solidFill>
                  <a:srgbClr val="000000"/>
                </a:solidFill>
                <a:effectLst/>
                <a:uLnTx/>
                <a:uFillTx/>
                <a:latin typeface="Times New Roman"/>
              </a:rPr>
              <a:t> once, and makes </a:t>
            </a:r>
            <a:r>
              <a:rPr kumimoji="0" lang="en-US" altLang="en-US" sz="2400" b="0" i="0" u="none" strike="noStrike" kern="0" cap="none" spc="0" normalizeH="0" baseline="0" noProof="0" dirty="0">
                <a:ln>
                  <a:noFill/>
                </a:ln>
                <a:solidFill>
                  <a:srgbClr val="3300FF"/>
                </a:solidFill>
                <a:effectLst/>
                <a:uLnTx/>
                <a:uFillTx/>
                <a:latin typeface="Trebuchet MS" pitchFamily="34" charset="0"/>
              </a:rPr>
              <a:t>s</a:t>
            </a:r>
            <a:r>
              <a:rPr kumimoji="0" lang="en-US" altLang="en-US" sz="2400" b="0" i="0" u="none" strike="noStrike" kern="0" cap="none" spc="0" normalizeH="0" baseline="0" noProof="0" dirty="0">
                <a:ln>
                  <a:noFill/>
                </a:ln>
                <a:solidFill>
                  <a:srgbClr val="000000"/>
                </a:solidFill>
                <a:effectLst/>
                <a:uLnTx/>
                <a:uFillTx/>
                <a:latin typeface="Times New Roman"/>
              </a:rPr>
              <a:t> and </a:t>
            </a:r>
            <a:r>
              <a:rPr kumimoji="0" lang="en-US" altLang="en-US" sz="2400" b="0" i="0" u="none" strike="noStrike" kern="0" cap="none" spc="0" normalizeH="0" baseline="0" noProof="0" dirty="0">
                <a:ln>
                  <a:noFill/>
                </a:ln>
                <a:solidFill>
                  <a:srgbClr val="3300FF"/>
                </a:solidFill>
                <a:effectLst/>
                <a:uLnTx/>
                <a:uFillTx/>
                <a:latin typeface="Trebuchet MS" pitchFamily="34" charset="0"/>
              </a:rPr>
              <a:t>t</a:t>
            </a:r>
            <a:r>
              <a:rPr kumimoji="0" lang="en-US" altLang="en-US" sz="2400" b="0" i="0" u="none" strike="noStrike" kern="0" cap="none" spc="0" normalizeH="0" baseline="0" noProof="0" dirty="0">
                <a:ln>
                  <a:noFill/>
                </a:ln>
                <a:solidFill>
                  <a:srgbClr val="000000"/>
                </a:solidFill>
                <a:effectLst/>
                <a:uLnTx/>
                <a:uFillTx/>
                <a:latin typeface="Times New Roman"/>
              </a:rPr>
              <a:t> both refer to this </a:t>
            </a:r>
            <a:r>
              <a:rPr kumimoji="0" lang="en-US" altLang="en-US" sz="2400" b="0" i="1" u="none" strike="noStrike" kern="0" cap="none" spc="0" normalizeH="0" baseline="0" noProof="0" dirty="0">
                <a:ln>
                  <a:noFill/>
                </a:ln>
                <a:solidFill>
                  <a:srgbClr val="000000"/>
                </a:solidFill>
                <a:effectLst/>
                <a:uLnTx/>
                <a:uFillTx/>
                <a:latin typeface="Times New Roman"/>
              </a:rPr>
              <a:t>one</a:t>
            </a:r>
            <a:r>
              <a:rPr kumimoji="0" lang="en-US" altLang="en-US" sz="2400" b="0" i="0" u="none" strike="noStrike" kern="0" cap="none" spc="0" normalizeH="0" baseline="0" noProof="0" dirty="0">
                <a:ln>
                  <a:noFill/>
                </a:ln>
                <a:solidFill>
                  <a:srgbClr val="000000"/>
                </a:solidFill>
                <a:effectLst/>
                <a:uLnTx/>
                <a:uFillTx/>
                <a:latin typeface="Times New Roman"/>
              </a:rPr>
              <a:t> string</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000" b="0" i="0" u="none" strike="noStrike" kern="0" cap="none" spc="0" normalizeH="0" baseline="0" noProof="0" dirty="0">
                <a:ln>
                  <a:noFill/>
                </a:ln>
                <a:solidFill>
                  <a:srgbClr val="000000"/>
                </a:solidFill>
                <a:effectLst/>
                <a:uLnTx/>
                <a:uFillTx/>
                <a:latin typeface="Times New Roman"/>
              </a:rPr>
              <a:t>It can do this because strings are immutable</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000" b="0" i="0" u="none" strike="noStrike" kern="0" cap="none" spc="0" normalizeH="0" baseline="0" noProof="0" dirty="0">
                <a:ln>
                  <a:noFill/>
                </a:ln>
                <a:solidFill>
                  <a:srgbClr val="000000"/>
                </a:solidFill>
                <a:effectLst/>
                <a:uLnTx/>
                <a:uFillTx/>
                <a:latin typeface="Times New Roman"/>
              </a:rPr>
              <a:t>Hence, the test </a:t>
            </a:r>
            <a:r>
              <a:rPr kumimoji="0" lang="en-US" altLang="en-US" sz="2000" b="0" i="0" u="none" strike="noStrike" kern="0" cap="none" spc="0" normalizeH="0" baseline="0" noProof="0" dirty="0">
                <a:ln>
                  <a:noFill/>
                </a:ln>
                <a:solidFill>
                  <a:srgbClr val="3300FF"/>
                </a:solidFill>
                <a:effectLst/>
                <a:uLnTx/>
                <a:uFillTx/>
                <a:latin typeface="Trebuchet MS" pitchFamily="34" charset="0"/>
              </a:rPr>
              <a:t>s == t</a:t>
            </a:r>
            <a:r>
              <a:rPr kumimoji="0" lang="en-US" altLang="en-US" sz="2000" b="0" i="0" u="none" strike="noStrike" kern="0" cap="none" spc="0" normalizeH="0" baseline="0" noProof="0" dirty="0">
                <a:ln>
                  <a:noFill/>
                </a:ln>
                <a:solidFill>
                  <a:srgbClr val="000000"/>
                </a:solidFill>
                <a:effectLst/>
                <a:uLnTx/>
                <a:uFillTx/>
                <a:latin typeface="Times New Roman"/>
              </a:rPr>
              <a:t> will be </a:t>
            </a:r>
            <a:r>
              <a:rPr kumimoji="0" lang="en-US" altLang="en-US" sz="2000" b="0" i="0" u="none" strike="noStrike" kern="0" cap="none" spc="0" normalizeH="0" baseline="0" noProof="0" dirty="0">
                <a:ln>
                  <a:noFill/>
                </a:ln>
                <a:solidFill>
                  <a:srgbClr val="3300FF"/>
                </a:solidFill>
                <a:effectLst/>
                <a:uLnTx/>
                <a:uFillTx/>
                <a:latin typeface="Trebuchet MS" pitchFamily="34" charset="0"/>
              </a:rPr>
              <a:t>true</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a:rPr>
              <a:t>However, if you now write</a:t>
            </a:r>
            <a:br>
              <a:rPr kumimoji="0" lang="en-US" altLang="en-US" sz="2400" b="0" i="0" u="none" strike="noStrike" kern="0" cap="none" spc="0" normalizeH="0" baseline="0" noProof="0" dirty="0">
                <a:ln>
                  <a:noFill/>
                </a:ln>
                <a:solidFill>
                  <a:srgbClr val="000000"/>
                </a:solidFill>
                <a:effectLst/>
                <a:uLnTx/>
                <a:uFillTx/>
                <a:latin typeface="Times New Roman"/>
              </a:rPr>
            </a:br>
            <a:r>
              <a:rPr kumimoji="0" lang="en-US" altLang="en-US" sz="2400" b="0" i="0" u="none" strike="noStrike" kern="0" cap="none" spc="0" normalizeH="0" baseline="0" noProof="0" dirty="0">
                <a:ln>
                  <a:noFill/>
                </a:ln>
                <a:solidFill>
                  <a:srgbClr val="000000"/>
                </a:solidFill>
                <a:effectLst/>
                <a:uLnTx/>
                <a:uFillTx/>
                <a:latin typeface="Times New Roman"/>
              </a:rPr>
              <a:t>     </a:t>
            </a:r>
            <a:r>
              <a:rPr kumimoji="0" lang="en-US" altLang="en-US" sz="2400" b="0" i="0" u="none" strike="noStrike" kern="0" cap="none" spc="0" normalizeH="0" baseline="0" noProof="0" dirty="0">
                <a:ln>
                  <a:noFill/>
                </a:ln>
                <a:solidFill>
                  <a:srgbClr val="3300FF"/>
                </a:solidFill>
                <a:effectLst/>
                <a:uLnTx/>
                <a:uFillTx/>
                <a:latin typeface="Trebuchet MS" pitchFamily="34" charset="0"/>
              </a:rPr>
              <a:t>String u = new String(“</a:t>
            </a:r>
            <a:r>
              <a:rPr kumimoji="0" lang="en-US" altLang="en-US" sz="2400" b="0" i="0" u="none" strike="noStrike" kern="0" cap="none" spc="0" normalizeH="0" baseline="0" noProof="0" dirty="0" err="1">
                <a:ln>
                  <a:noFill/>
                </a:ln>
                <a:solidFill>
                  <a:srgbClr val="3300FF"/>
                </a:solidFill>
                <a:effectLst/>
                <a:uLnTx/>
                <a:uFillTx/>
                <a:latin typeface="Trebuchet MS" pitchFamily="34" charset="0"/>
              </a:rPr>
              <a:t>abc</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a:rPr>
              <a:t>the test </a:t>
            </a:r>
            <a:r>
              <a:rPr kumimoji="0" lang="en-US" altLang="en-US" sz="2400" b="0" i="0" u="none" strike="noStrike" kern="0" cap="none" spc="0" normalizeH="0" baseline="0" noProof="0" dirty="0">
                <a:ln>
                  <a:noFill/>
                </a:ln>
                <a:solidFill>
                  <a:srgbClr val="3300FF"/>
                </a:solidFill>
                <a:effectLst/>
                <a:uLnTx/>
                <a:uFillTx/>
                <a:latin typeface="Trebuchet MS" pitchFamily="34" charset="0"/>
              </a:rPr>
              <a:t>s == u</a:t>
            </a:r>
            <a:r>
              <a:rPr kumimoji="0" lang="en-US" altLang="en-US" sz="2400" b="0" i="0" u="none" strike="noStrike" kern="0" cap="none" spc="0" normalizeH="0" baseline="0" noProof="0" dirty="0">
                <a:ln>
                  <a:noFill/>
                </a:ln>
                <a:solidFill>
                  <a:srgbClr val="000000"/>
                </a:solidFill>
                <a:effectLst/>
                <a:uLnTx/>
                <a:uFillTx/>
                <a:latin typeface="Times New Roman"/>
              </a:rPr>
              <a:t> will be </a:t>
            </a:r>
            <a:r>
              <a:rPr kumimoji="0" lang="en-US" altLang="en-US" sz="2400" b="0" i="0" u="none" strike="noStrike" kern="0" cap="none" spc="0" normalizeH="0" baseline="0" noProof="0" dirty="0">
                <a:ln>
                  <a:noFill/>
                </a:ln>
                <a:solidFill>
                  <a:srgbClr val="3300FF"/>
                </a:solidFill>
                <a:effectLst/>
                <a:uLnTx/>
                <a:uFillTx/>
                <a:latin typeface="Trebuchet MS" pitchFamily="34" charset="0"/>
              </a:rPr>
              <a:t>false</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000" b="0" i="0" u="none" strike="noStrike" kern="0" cap="none" spc="0" normalizeH="0" baseline="0" noProof="0" dirty="0">
                <a:ln>
                  <a:noFill/>
                </a:ln>
                <a:solidFill>
                  <a:srgbClr val="000000"/>
                </a:solidFill>
                <a:effectLst/>
                <a:uLnTx/>
                <a:uFillTx/>
                <a:latin typeface="Times New Roman"/>
              </a:rPr>
              <a:t>This is because they are different strings</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imes New Roman"/>
              </a:rPr>
              <a:t>Moral: Use </a:t>
            </a:r>
            <a:r>
              <a:rPr kumimoji="0" lang="en-US" altLang="en-US" sz="2400" b="0" i="0" u="none" strike="noStrike" kern="0" cap="none" spc="0" normalizeH="0" baseline="0" noProof="0" dirty="0">
                <a:ln>
                  <a:noFill/>
                </a:ln>
                <a:solidFill>
                  <a:srgbClr val="3300FF"/>
                </a:solidFill>
                <a:effectLst/>
                <a:uLnTx/>
                <a:uFillTx/>
                <a:latin typeface="Trebuchet MS" pitchFamily="34" charset="0"/>
              </a:rPr>
              <a:t>equals</a:t>
            </a:r>
            <a:r>
              <a:rPr kumimoji="0" lang="en-US" altLang="en-US" sz="2400" b="0" i="0" u="none" strike="noStrike" kern="0" cap="none" spc="0" normalizeH="0" baseline="0" noProof="0" dirty="0">
                <a:ln>
                  <a:noFill/>
                </a:ln>
                <a:solidFill>
                  <a:srgbClr val="000000"/>
                </a:solidFill>
                <a:effectLst/>
                <a:uLnTx/>
                <a:uFillTx/>
                <a:latin typeface="Times New Roman"/>
              </a:rPr>
              <a:t> for strings, not </a:t>
            </a:r>
            <a:r>
              <a:rPr kumimoji="0" lang="en-US" altLang="en-US" sz="2400" b="0" i="0" u="none" strike="noStrike" kern="0" cap="none" spc="0" normalizeH="0" baseline="0" noProof="0" dirty="0">
                <a:ln>
                  <a:noFill/>
                </a:ln>
                <a:solidFill>
                  <a:srgbClr val="3300FF"/>
                </a:solidFill>
                <a:effectLst/>
                <a:uLnTx/>
                <a:uFillTx/>
                <a:latin typeface="Trebuchet MS" pitchFamily="34" charset="0"/>
              </a:rPr>
              <a:t>==</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3300FF"/>
                </a:solidFill>
                <a:effectLst/>
                <a:uLnTx/>
                <a:uFillTx/>
                <a:latin typeface="Trebuchet MS" pitchFamily="34" charset="0"/>
              </a:rPr>
              <a:t>For more on this </a:t>
            </a:r>
            <a:r>
              <a:rPr kumimoji="0" lang="en-US" sz="2400" b="0" i="0" u="none" strike="noStrike" kern="0" cap="none" spc="0" normalizeH="0" baseline="0" noProof="0" dirty="0">
                <a:ln>
                  <a:noFill/>
                </a:ln>
                <a:solidFill>
                  <a:srgbClr val="000000"/>
                </a:solidFill>
                <a:effectLst/>
                <a:uLnTx/>
                <a:uFillTx/>
                <a:latin typeface="Times New Roman"/>
                <a:hlinkClick r:id="rId2"/>
              </a:rPr>
              <a:t>http://stackoverflow.com/questions/13098668/java-string-comparison-equals-vs</a:t>
            </a:r>
            <a:endParaRPr kumimoji="0" lang="en-US" sz="2400" b="0" i="0" u="none" strike="noStrike" kern="0" cap="none" spc="0" normalizeH="0" baseline="0" noProof="0" dirty="0">
              <a:ln>
                <a:noFill/>
              </a:ln>
              <a:solidFill>
                <a:srgbClr val="000000"/>
              </a:solidFill>
              <a:effectLst/>
              <a:uLnTx/>
              <a:uFillTx/>
              <a:latin typeface="Times New Roman"/>
            </a:endParaRP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400" b="0" i="0" u="none" strike="noStrike" kern="0" cap="none" spc="0" normalizeH="0" baseline="0" noProof="0" dirty="0">
                <a:ln>
                  <a:noFill/>
                </a:ln>
                <a:solidFill>
                  <a:srgbClr val="000000"/>
                </a:solidFill>
                <a:effectLst/>
                <a:uLnTx/>
                <a:uFillTx/>
                <a:latin typeface="Trebuchet MS" pitchFamily="34" charset="0"/>
              </a:rPr>
              <a:t>String interning</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endParaRPr kumimoji="0" lang="en-US" altLang="en-US" sz="2000" b="0" i="0" u="none" strike="noStrike" kern="0" cap="none" spc="0" normalizeH="0" baseline="0" noProof="0" dirty="0">
              <a:ln>
                <a:noFill/>
              </a:ln>
              <a:solidFill>
                <a:srgbClr val="000000"/>
              </a:solidFill>
              <a:effectLst/>
              <a:uLnTx/>
              <a:uFillTx/>
              <a:latin typeface="Times New Roman"/>
            </a:endParaRPr>
          </a:p>
        </p:txBody>
      </p:sp>
    </p:spTree>
    <p:extLst>
      <p:ext uri="{BB962C8B-B14F-4D97-AF65-F5344CB8AC3E}">
        <p14:creationId xmlns:p14="http://schemas.microsoft.com/office/powerpoint/2010/main" val="194905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609600" y="996676"/>
            <a:ext cx="10515600" cy="674550"/>
            <a:chOff x="3129129" y="1121776"/>
            <a:chExt cx="6189792" cy="1171624"/>
          </a:xfrm>
        </p:grpSpPr>
        <p:sp>
          <p:nvSpPr>
            <p:cNvPr id="7" name="圆角矩形 78"/>
            <p:cNvSpPr/>
            <p:nvPr/>
          </p:nvSpPr>
          <p:spPr>
            <a:xfrm>
              <a:off x="3129129" y="1121776"/>
              <a:ext cx="6189792"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Chuỗi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Java equal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với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9" name="组合 80"/>
          <p:cNvGrpSpPr/>
          <p:nvPr/>
        </p:nvGrpSpPr>
        <p:grpSpPr>
          <a:xfrm>
            <a:off x="721693" y="908456"/>
            <a:ext cx="1076838" cy="1098450"/>
            <a:chOff x="3149762" y="916761"/>
            <a:chExt cx="1351556" cy="1771661"/>
          </a:xfrm>
        </p:grpSpPr>
        <p:grpSp>
          <p:nvGrpSpPr>
            <p:cNvPr id="10" name="组合 81"/>
            <p:cNvGrpSpPr/>
            <p:nvPr/>
          </p:nvGrpSpPr>
          <p:grpSpPr>
            <a:xfrm>
              <a:off x="3149762" y="916761"/>
              <a:ext cx="1351556" cy="1771661"/>
              <a:chOff x="3222217" y="1132147"/>
              <a:chExt cx="1285958" cy="1685676"/>
            </a:xfrm>
          </p:grpSpPr>
          <p:grpSp>
            <p:nvGrpSpPr>
              <p:cNvPr id="12" name="组合 85"/>
              <p:cNvGrpSpPr/>
              <p:nvPr/>
            </p:nvGrpSpPr>
            <p:grpSpPr>
              <a:xfrm>
                <a:off x="3289093" y="1214680"/>
                <a:ext cx="1219082" cy="1603143"/>
                <a:chOff x="7144634" y="2782876"/>
                <a:chExt cx="2190439" cy="2880513"/>
              </a:xfrm>
            </p:grpSpPr>
            <p:sp>
              <p:nvSpPr>
                <p:cNvPr id="14" name="椭圆 50"/>
                <p:cNvSpPr/>
                <p:nvPr/>
              </p:nvSpPr>
              <p:spPr>
                <a:xfrm rot="18900000">
                  <a:off x="7144634" y="2782876"/>
                  <a:ext cx="2190439"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5" name="椭圆 8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6" name="椭圆 8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grpSp>
          <p:sp>
            <p:nvSpPr>
              <p:cNvPr id="13" name="椭圆 86"/>
              <p:cNvSpPr/>
              <p:nvPr/>
            </p:nvSpPr>
            <p:spPr>
              <a:xfrm>
                <a:off x="3222217" y="1132147"/>
                <a:ext cx="1284819" cy="1284821"/>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1" name="文本框 83"/>
            <p:cNvSpPr txBox="1"/>
            <p:nvPr/>
          </p:nvSpPr>
          <p:spPr>
            <a:xfrm>
              <a:off x="3437819" y="1212512"/>
              <a:ext cx="774241" cy="744607"/>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13</a:t>
              </a:r>
              <a:endParaRPr lang="zh-CN" altLang="en-US" sz="2400" dirty="0">
                <a:solidFill>
                  <a:srgbClr val="01ACBE"/>
                </a:solidFill>
                <a:latin typeface="Impact" panose="020B0806030902050204" pitchFamily="34" charset="0"/>
              </a:endParaRPr>
            </a:p>
          </p:txBody>
        </p:sp>
      </p:grpSp>
      <p:sp>
        <p:nvSpPr>
          <p:cNvPr id="2" name="Rectangle 1"/>
          <p:cNvSpPr/>
          <p:nvPr/>
        </p:nvSpPr>
        <p:spPr>
          <a:xfrm>
            <a:off x="881759" y="2736503"/>
            <a:ext cx="8262241" cy="523220"/>
          </a:xfrm>
          <a:prstGeom prst="rect">
            <a:avLst/>
          </a:prstGeom>
        </p:spPr>
        <p:txBody>
          <a:bodyPr wrap="square">
            <a:spAutoFit/>
          </a:bodyPr>
          <a:lstStyle/>
          <a:p>
            <a:pPr marL="0" lvl="1"/>
            <a:r>
              <a:rPr lang="en-US" sz="2800" dirty="0">
                <a:solidFill>
                  <a:srgbClr val="FF0000"/>
                </a:solidFill>
              </a:rPr>
              <a:t> </a:t>
            </a:r>
            <a:endParaRPr lang="en-US" altLang="en-US" sz="2800" dirty="0">
              <a:solidFill>
                <a:schemeClr val="tx2"/>
              </a:solidFill>
            </a:endParaRPr>
          </a:p>
        </p:txBody>
      </p:sp>
      <p:sp>
        <p:nvSpPr>
          <p:cNvPr id="18" name="Rectangle 3"/>
          <p:cNvSpPr txBox="1">
            <a:spLocks noChangeArrowheads="1"/>
          </p:cNvSpPr>
          <p:nvPr/>
        </p:nvSpPr>
        <p:spPr bwMode="auto">
          <a:xfrm>
            <a:off x="1371600" y="1786977"/>
            <a:ext cx="8574088"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000000"/>
                </a:solidFill>
                <a:effectLst/>
                <a:uLnTx/>
                <a:uFillTx/>
                <a:latin typeface="Times New Roman"/>
              </a:rPr>
              <a:t>Suppose you want to test whether a variable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name</a:t>
            </a:r>
            <a:r>
              <a:rPr kumimoji="0" lang="en-US" altLang="en-US" sz="2800" b="0" i="0" u="none" strike="noStrike" kern="0" cap="none" spc="0" normalizeH="0" baseline="0" noProof="0">
                <a:ln>
                  <a:noFill/>
                </a:ln>
                <a:solidFill>
                  <a:srgbClr val="000000"/>
                </a:solidFill>
                <a:effectLst/>
                <a:uLnTx/>
                <a:uFillTx/>
                <a:latin typeface="Times New Roman"/>
              </a:rPr>
              <a:t> has the value </a:t>
            </a:r>
            <a:r>
              <a:rPr kumimoji="0" lang="en-US" altLang="en-US" sz="2800" b="0" i="0" u="none" strike="noStrike" kern="0" cap="none" spc="0" normalizeH="0" baseline="0" noProof="0">
                <a:ln>
                  <a:noFill/>
                </a:ln>
                <a:solidFill>
                  <a:srgbClr val="3300FF"/>
                </a:solidFill>
                <a:effectLst/>
                <a:uLnTx/>
                <a:uFillTx/>
                <a:latin typeface="Trebuchet MS" panose="020B0603020202020204" pitchFamily="34" charset="0"/>
              </a:rPr>
              <a:t>"Dave"</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Here’s the obvious way to do it:</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000000"/>
                </a:solidFill>
                <a:effectLst/>
                <a:uLnTx/>
                <a:uFillTx/>
                <a:latin typeface="Times New Roman"/>
              </a:rPr>
              <a:t>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if (name.equals("Dave")) { ... }</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But you </a:t>
            </a:r>
            <a:r>
              <a:rPr kumimoji="0" lang="en-US" altLang="en-US" sz="2400" b="0" i="1" u="none" strike="noStrike" kern="0" cap="none" spc="0" normalizeH="0" baseline="0" noProof="0">
                <a:ln>
                  <a:noFill/>
                </a:ln>
                <a:solidFill>
                  <a:srgbClr val="000000"/>
                </a:solidFill>
                <a:effectLst/>
                <a:uLnTx/>
                <a:uFillTx/>
                <a:latin typeface="Times New Roman"/>
              </a:rPr>
              <a:t>could</a:t>
            </a:r>
            <a:r>
              <a:rPr kumimoji="0" lang="en-US" altLang="en-US" sz="2400" b="0" i="0" u="none" strike="noStrike" kern="0" cap="none" spc="0" normalizeH="0" baseline="0" noProof="0">
                <a:ln>
                  <a:noFill/>
                </a:ln>
                <a:solidFill>
                  <a:srgbClr val="000000"/>
                </a:solidFill>
                <a:effectLst/>
                <a:uLnTx/>
                <a:uFillTx/>
                <a:latin typeface="Times New Roman"/>
              </a:rPr>
              <a:t> also do it this way:</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000000"/>
                </a:solidFill>
                <a:effectLst/>
                <a:uLnTx/>
                <a:uFillTx/>
                <a:latin typeface="Times New Roman"/>
              </a:rPr>
              <a:t>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if ("Dave".equals(name)) { ... }</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0" i="0" u="none" strike="noStrike" kern="0" cap="none" spc="0" normalizeH="0" baseline="0" noProof="0">
                <a:ln>
                  <a:noFill/>
                </a:ln>
                <a:solidFill>
                  <a:srgbClr val="000000"/>
                </a:solidFill>
                <a:effectLst/>
                <a:uLnTx/>
                <a:uFillTx/>
                <a:latin typeface="Times New Roman"/>
              </a:rPr>
              <a:t>It turns out that the </a:t>
            </a:r>
            <a:r>
              <a:rPr kumimoji="0" lang="en-US" altLang="en-US" sz="2800" b="0" i="1" u="none" strike="noStrike" kern="0" cap="none" spc="0" normalizeH="0" baseline="0" noProof="0">
                <a:ln>
                  <a:noFill/>
                </a:ln>
                <a:solidFill>
                  <a:srgbClr val="000000"/>
                </a:solidFill>
                <a:effectLst/>
                <a:uLnTx/>
                <a:uFillTx/>
                <a:latin typeface="Times New Roman"/>
              </a:rPr>
              <a:t>second</a:t>
            </a:r>
            <a:r>
              <a:rPr kumimoji="0" lang="en-US" altLang="en-US" sz="2800" b="0" i="0" u="none" strike="noStrike" kern="0" cap="none" spc="0" normalizeH="0" baseline="0" noProof="0">
                <a:ln>
                  <a:noFill/>
                </a:ln>
                <a:solidFill>
                  <a:srgbClr val="000000"/>
                </a:solidFill>
                <a:effectLst/>
                <a:uLnTx/>
                <a:uFillTx/>
                <a:latin typeface="Times New Roman"/>
              </a:rPr>
              <a:t> way is usually better</a:t>
            </a:r>
          </a:p>
          <a:p>
            <a:pPr marL="342900" marR="0" lvl="0" indent="-342900" algn="l" defTabSz="914400" rtl="0" eaLnBrk="1" fontAlgn="base" latinLnBrk="0" hangingPunct="1">
              <a:lnSpc>
                <a:spcPct val="100000"/>
              </a:lnSpc>
              <a:spcBef>
                <a:spcPct val="20000"/>
              </a:spcBef>
              <a:spcAft>
                <a:spcPct val="0"/>
              </a:spcAft>
              <a:buClr>
                <a:srgbClr val="0073D9"/>
              </a:buClr>
              <a:buSzPct val="60000"/>
              <a:buFont typeface="Wingdings" panose="05000000000000000000" pitchFamily="2" charset="2"/>
              <a:buChar char="n"/>
              <a:tabLst/>
              <a:defRPr/>
            </a:pPr>
            <a:r>
              <a:rPr kumimoji="0" lang="en-US" altLang="en-US" sz="2800" b="1" i="0" u="none" strike="noStrike" kern="0" cap="none" spc="0" normalizeH="0" baseline="0" noProof="0">
                <a:ln>
                  <a:noFill/>
                </a:ln>
                <a:solidFill>
                  <a:srgbClr val="000000"/>
                </a:solidFill>
                <a:effectLst/>
                <a:uLnTx/>
                <a:uFillTx/>
                <a:latin typeface="Times New Roman"/>
              </a:rPr>
              <a:t>Why?</a:t>
            </a:r>
          </a:p>
          <a:p>
            <a:pPr marL="742950" marR="0" lvl="1" indent="-285750" algn="l" defTabSz="914400" rtl="0" eaLnBrk="1" fontAlgn="base" latinLnBrk="0" hangingPunct="1">
              <a:lnSpc>
                <a:spcPct val="100000"/>
              </a:lnSpc>
              <a:spcBef>
                <a:spcPct val="20000"/>
              </a:spcBef>
              <a:spcAft>
                <a:spcPct val="0"/>
              </a:spcAft>
              <a:buClr>
                <a:srgbClr val="BF00FF"/>
              </a:buClr>
              <a:buSzPct val="55000"/>
              <a:buFont typeface="Wingdings" panose="05000000000000000000" pitchFamily="2" charset="2"/>
              <a:buChar char="n"/>
              <a:tabLst/>
              <a:defRPr/>
            </a:pPr>
            <a:r>
              <a:rPr kumimoji="0" lang="en-US" altLang="en-US" sz="2400" b="0" i="0" u="none" strike="noStrike" kern="0" cap="none" spc="0" normalizeH="0" baseline="0" noProof="0">
                <a:ln>
                  <a:noFill/>
                </a:ln>
                <a:solidFill>
                  <a:srgbClr val="000000"/>
                </a:solidFill>
                <a:effectLst/>
                <a:uLnTx/>
                <a:uFillTx/>
                <a:latin typeface="Times New Roman"/>
              </a:rPr>
              <a:t>If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name == null</a:t>
            </a:r>
            <a:r>
              <a:rPr kumimoji="0" lang="en-US" altLang="en-US" sz="2400" b="0" i="0" u="none" strike="noStrike" kern="0" cap="none" spc="0" normalizeH="0" baseline="0" noProof="0">
                <a:ln>
                  <a:noFill/>
                </a:ln>
                <a:solidFill>
                  <a:srgbClr val="000000"/>
                </a:solidFill>
                <a:effectLst/>
                <a:uLnTx/>
                <a:uFillTx/>
                <a:latin typeface="Times New Roman"/>
              </a:rPr>
              <a:t>,</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000000"/>
                </a:solidFill>
                <a:effectLst/>
                <a:uLnTx/>
                <a:uFillTx/>
                <a:latin typeface="Times New Roman"/>
              </a:rPr>
              <a:t>     the first way will cause a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NullPointerException</a:t>
            </a:r>
            <a:r>
              <a:rPr kumimoji="0" lang="en-US" altLang="en-US" sz="2400" b="0" i="0" u="none" strike="noStrike" kern="0" cap="none" spc="0" normalizeH="0" baseline="0" noProof="0">
                <a:ln>
                  <a:noFill/>
                </a:ln>
                <a:solidFill>
                  <a:srgbClr val="000000"/>
                </a:solidFill>
                <a:effectLst/>
                <a:uLnTx/>
                <a:uFillTx/>
                <a:latin typeface="Times New Roman"/>
              </a:rPr>
              <a:t>, but</a:t>
            </a:r>
            <a:br>
              <a:rPr kumimoji="0" lang="en-US" altLang="en-US" sz="2400" b="0" i="0" u="none" strike="noStrike" kern="0" cap="none" spc="0" normalizeH="0" baseline="0" noProof="0">
                <a:ln>
                  <a:noFill/>
                </a:ln>
                <a:solidFill>
                  <a:srgbClr val="000000"/>
                </a:solidFill>
                <a:effectLst/>
                <a:uLnTx/>
                <a:uFillTx/>
                <a:latin typeface="Times New Roman"/>
              </a:rPr>
            </a:br>
            <a:r>
              <a:rPr kumimoji="0" lang="en-US" altLang="en-US" sz="2400" b="0" i="0" u="none" strike="noStrike" kern="0" cap="none" spc="0" normalizeH="0" baseline="0" noProof="0">
                <a:ln>
                  <a:noFill/>
                </a:ln>
                <a:solidFill>
                  <a:srgbClr val="000000"/>
                </a:solidFill>
                <a:effectLst/>
                <a:uLnTx/>
                <a:uFillTx/>
                <a:latin typeface="Times New Roman"/>
              </a:rPr>
              <a:t>     the second way will just return </a:t>
            </a:r>
            <a:r>
              <a:rPr kumimoji="0" lang="en-US" altLang="en-US" sz="2400" b="0" i="0" u="none" strike="noStrike" kern="0" cap="none" spc="0" normalizeH="0" baseline="0" noProof="0">
                <a:ln>
                  <a:noFill/>
                </a:ln>
                <a:solidFill>
                  <a:srgbClr val="3300FF"/>
                </a:solidFill>
                <a:effectLst/>
                <a:uLnTx/>
                <a:uFillTx/>
                <a:latin typeface="Trebuchet MS" panose="020B0603020202020204" pitchFamily="34" charset="0"/>
              </a:rPr>
              <a:t>false</a:t>
            </a:r>
            <a:endParaRPr kumimoji="0" lang="en-US" altLang="en-US" sz="2400" b="0" i="0" u="none" strike="noStrike" kern="0" cap="none" spc="0" normalizeH="0" baseline="0" noProof="0" dirty="0">
              <a:ln>
                <a:noFill/>
              </a:ln>
              <a:solidFill>
                <a:srgbClr val="3300FF"/>
              </a:solidFill>
              <a:effectLst/>
              <a:uLnTx/>
              <a:uFillTx/>
              <a:latin typeface="Trebuchet MS" panose="020B0603020202020204" pitchFamily="34" charset="0"/>
            </a:endParaRPr>
          </a:p>
        </p:txBody>
      </p:sp>
    </p:spTree>
    <p:extLst>
      <p:ext uri="{BB962C8B-B14F-4D97-AF65-F5344CB8AC3E}">
        <p14:creationId xmlns:p14="http://schemas.microsoft.com/office/powerpoint/2010/main" val="221839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092728" y="1097855"/>
            <a:ext cx="9651472"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465293" y="1210149"/>
            <a:ext cx="5996179"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StringBuilder Và StringBuffer</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499323" y="1067761"/>
            <a:ext cx="933937"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14</a:t>
              </a:r>
              <a:endParaRPr lang="zh-CN" altLang="en-US" sz="2400" dirty="0">
                <a:solidFill>
                  <a:srgbClr val="E87071"/>
                </a:solidFill>
                <a:latin typeface="Impact" panose="020B0806030902050204" pitchFamily="34" charset="0"/>
              </a:endParaRPr>
            </a:p>
          </p:txBody>
        </p:sp>
      </p:grpSp>
      <p:sp>
        <p:nvSpPr>
          <p:cNvPr id="15" name="TextBox 14">
            <a:extLst>
              <a:ext uri="{FF2B5EF4-FFF2-40B4-BE49-F238E27FC236}">
                <a16:creationId xmlns:a16="http://schemas.microsoft.com/office/drawing/2014/main" id="{F64D0260-C102-46D4-BAD6-ECD763F7E88D}"/>
              </a:ext>
            </a:extLst>
          </p:cNvPr>
          <p:cNvSpPr txBox="1"/>
          <p:nvPr/>
        </p:nvSpPr>
        <p:spPr>
          <a:xfrm>
            <a:off x="1005260" y="1897082"/>
            <a:ext cx="9715194" cy="3970318"/>
          </a:xfrm>
          <a:prstGeom prst="rect">
            <a:avLst/>
          </a:prstGeom>
          <a:noFill/>
        </p:spPr>
        <p:txBody>
          <a:bodyPr wrap="square" rtlCol="0">
            <a:spAutoFit/>
          </a:bodyPr>
          <a:lstStyle/>
          <a:p>
            <a:pPr marL="457200" indent="-457200">
              <a:buFont typeface="Wingdings" panose="05000000000000000000" pitchFamily="2" charset="2"/>
              <a:buChar char="v"/>
            </a:pPr>
            <a:r>
              <a:rPr lang="vi-VN" sz="2800" dirty="0">
                <a:latin typeface="+mj-lt"/>
              </a:rPr>
              <a:t>StringBuilder và StringBuffer là khá giống nhau</a:t>
            </a:r>
            <a:r>
              <a:rPr lang="en-US" sz="2800" dirty="0">
                <a:latin typeface="+mj-lt"/>
              </a:rPr>
              <a:t>.</a:t>
            </a:r>
          </a:p>
          <a:p>
            <a:pPr marL="457200" indent="-457200">
              <a:buFont typeface="Wingdings" panose="05000000000000000000" pitchFamily="2" charset="2"/>
              <a:buChar char="v"/>
            </a:pPr>
            <a:r>
              <a:rPr lang="vi-VN" sz="2800" dirty="0">
                <a:latin typeface="+mj-lt"/>
              </a:rPr>
              <a:t>StringBuilder có các phương thức tương tự nhưng không được đồng bộ, vì vậy mà hiệu suất của nó cao hơn, bạn nên sử dụng StringBuilder trong ứng dụng đơn luồng, hoặc sử dụng như một biến địa phương trong một phương thức</a:t>
            </a:r>
            <a:endParaRPr lang="en-US" sz="2800" dirty="0">
              <a:latin typeface="+mj-lt"/>
            </a:endParaRPr>
          </a:p>
          <a:p>
            <a:pPr marL="457200" indent="-457200">
              <a:buFont typeface="Wingdings" panose="05000000000000000000" pitchFamily="2" charset="2"/>
              <a:buChar char="v"/>
            </a:pPr>
            <a:r>
              <a:rPr lang="vi-VN" sz="2800" dirty="0">
                <a:latin typeface="+mj-lt"/>
              </a:rPr>
              <a:t>StringBuffer đã được đồng bộ, nó thích hợp khi làm việc với ứng dụng đa luồng, nhiều luồng có thể truy cập vào một đối tượng StringBuffer cùng lúc.</a:t>
            </a:r>
            <a:endParaRPr lang="en-US" sz="2800" dirty="0">
              <a:latin typeface="+mj-lt"/>
            </a:endParaRPr>
          </a:p>
        </p:txBody>
      </p:sp>
    </p:spTree>
    <p:extLst>
      <p:ext uri="{BB962C8B-B14F-4D97-AF65-F5344CB8AC3E}">
        <p14:creationId xmlns:p14="http://schemas.microsoft.com/office/powerpoint/2010/main" val="392773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4"/>
          <p:cNvSpPr/>
          <p:nvPr/>
        </p:nvSpPr>
        <p:spPr>
          <a:xfrm>
            <a:off x="2413731" y="1967199"/>
            <a:ext cx="746659" cy="690860"/>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20</a:t>
            </a:r>
            <a:endParaRPr lang="zh-CN" altLang="en-US" sz="2800" dirty="0">
              <a:latin typeface="Impact" panose="020B0806030902050204" pitchFamily="34" charset="0"/>
            </a:endParaRPr>
          </a:p>
        </p:txBody>
      </p:sp>
      <p:grpSp>
        <p:nvGrpSpPr>
          <p:cNvPr id="12" name="组合 16"/>
          <p:cNvGrpSpPr/>
          <p:nvPr/>
        </p:nvGrpSpPr>
        <p:grpSpPr>
          <a:xfrm>
            <a:off x="2408919" y="3521880"/>
            <a:ext cx="782361" cy="718591"/>
            <a:chOff x="2785863" y="1141409"/>
            <a:chExt cx="1147961" cy="966191"/>
          </a:xfrm>
        </p:grpSpPr>
        <p:sp>
          <p:nvSpPr>
            <p:cNvPr id="13" name="圆角矩形 20"/>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4" name="圆角矩形 21"/>
            <p:cNvSpPr/>
            <p:nvPr/>
          </p:nvSpPr>
          <p:spPr>
            <a:xfrm>
              <a:off x="2785863" y="1141409"/>
              <a:ext cx="1063215" cy="901028"/>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Impact" panose="020B0806030902050204" pitchFamily="34" charset="0"/>
                </a:rPr>
                <a:t>22</a:t>
              </a:r>
              <a:endParaRPr lang="zh-CN" altLang="en-US" sz="2800" dirty="0">
                <a:latin typeface="Impact" panose="020B0806030902050204" pitchFamily="34" charset="0"/>
              </a:endParaRPr>
            </a:p>
          </p:txBody>
        </p:sp>
      </p:grpSp>
      <p:sp>
        <p:nvSpPr>
          <p:cNvPr id="15" name="圆角矩形 40" descr="Làm  Quen Với Hàm(Method)">
            <a:extLst>
              <a:ext uri="{C183D7F6-B498-43B3-948B-1728B52AA6E4}">
                <adec:decorative xmlns:adec="http://schemas.microsoft.com/office/drawing/2017/decorative" xmlns="" val="0"/>
              </a:ext>
            </a:extLst>
          </p:cNvPr>
          <p:cNvSpPr/>
          <p:nvPr/>
        </p:nvSpPr>
        <p:spPr>
          <a:xfrm>
            <a:off x="3481650" y="1940767"/>
            <a:ext cx="6423675" cy="720246"/>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Collections Trong Java</a:t>
            </a:r>
          </a:p>
        </p:txBody>
      </p:sp>
      <p:sp>
        <p:nvSpPr>
          <p:cNvPr id="16" name="圆角矩形 45"/>
          <p:cNvSpPr/>
          <p:nvPr/>
        </p:nvSpPr>
        <p:spPr>
          <a:xfrm>
            <a:off x="3483549" y="3537141"/>
            <a:ext cx="6422451" cy="642887"/>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Xử</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Lý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Ngoại</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Lệ</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(Exception) Trong Java</a:t>
            </a:r>
          </a:p>
        </p:txBody>
      </p:sp>
      <p:grpSp>
        <p:nvGrpSpPr>
          <p:cNvPr id="17" name="组合 56"/>
          <p:cNvGrpSpPr/>
          <p:nvPr/>
        </p:nvGrpSpPr>
        <p:grpSpPr>
          <a:xfrm>
            <a:off x="3070456" y="1940767"/>
            <a:ext cx="404758" cy="3806816"/>
            <a:chOff x="3971019" y="796001"/>
            <a:chExt cx="660256" cy="5338506"/>
          </a:xfrm>
        </p:grpSpPr>
        <p:sp>
          <p:nvSpPr>
            <p:cNvPr id="18" name="矩形 58"/>
            <p:cNvSpPr/>
            <p:nvPr/>
          </p:nvSpPr>
          <p:spPr>
            <a:xfrm>
              <a:off x="4178614" y="796001"/>
              <a:ext cx="452661" cy="5287413"/>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19" name="图片 59"/>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5400000">
              <a:off x="1404452" y="3362569"/>
              <a:ext cx="5338505" cy="205371"/>
            </a:xfrm>
            <a:prstGeom prst="rect">
              <a:avLst/>
            </a:prstGeom>
          </p:spPr>
        </p:pic>
      </p:grpSp>
      <p:sp>
        <p:nvSpPr>
          <p:cNvPr id="20" name="圆角矩形 34">
            <a:extLst>
              <a:ext uri="{FF2B5EF4-FFF2-40B4-BE49-F238E27FC236}">
                <a16:creationId xmlns:a16="http://schemas.microsoft.com/office/drawing/2014/main" id="{4A98B195-D5E7-4238-B9B0-9E6698C21C3A}"/>
              </a:ext>
            </a:extLst>
          </p:cNvPr>
          <p:cNvSpPr/>
          <p:nvPr/>
        </p:nvSpPr>
        <p:spPr>
          <a:xfrm>
            <a:off x="2417295" y="2749098"/>
            <a:ext cx="722927" cy="640782"/>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dirty="0">
                <a:latin typeface="Impact" panose="020B0806030902050204" pitchFamily="34" charset="0"/>
              </a:rPr>
              <a:t>21</a:t>
            </a:r>
            <a:endParaRPr lang="zh-CN" altLang="en-US" sz="2800" dirty="0">
              <a:latin typeface="Impact" panose="020B0806030902050204" pitchFamily="34" charset="0"/>
            </a:endParaRPr>
          </a:p>
        </p:txBody>
      </p:sp>
      <p:grpSp>
        <p:nvGrpSpPr>
          <p:cNvPr id="21" name="组合 51">
            <a:extLst>
              <a:ext uri="{FF2B5EF4-FFF2-40B4-BE49-F238E27FC236}">
                <a16:creationId xmlns:a16="http://schemas.microsoft.com/office/drawing/2014/main" id="{8541760D-945C-4378-82F6-7A5400A5AB52}"/>
              </a:ext>
            </a:extLst>
          </p:cNvPr>
          <p:cNvGrpSpPr/>
          <p:nvPr/>
        </p:nvGrpSpPr>
        <p:grpSpPr>
          <a:xfrm>
            <a:off x="3469685" y="2749098"/>
            <a:ext cx="6435920" cy="651508"/>
            <a:chOff x="4555084" y="4807549"/>
            <a:chExt cx="4361682" cy="974162"/>
          </a:xfrm>
        </p:grpSpPr>
        <p:pic>
          <p:nvPicPr>
            <p:cNvPr id="22" name="图片 52">
              <a:extLst>
                <a:ext uri="{FF2B5EF4-FFF2-40B4-BE49-F238E27FC236}">
                  <a16:creationId xmlns:a16="http://schemas.microsoft.com/office/drawing/2014/main" id="{FFBFCEFB-B31E-4550-BC8E-612DD98E238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a:off x="4873327" y="5580404"/>
              <a:ext cx="3646270" cy="201307"/>
            </a:xfrm>
            <a:prstGeom prst="rect">
              <a:avLst/>
            </a:prstGeom>
          </p:spPr>
        </p:pic>
        <p:sp>
          <p:nvSpPr>
            <p:cNvPr id="23" name="圆角矩形 55">
              <a:extLst>
                <a:ext uri="{FF2B5EF4-FFF2-40B4-BE49-F238E27FC236}">
                  <a16:creationId xmlns:a16="http://schemas.microsoft.com/office/drawing/2014/main" id="{0F7C8556-007B-452E-985B-7181A0451B30}"/>
                </a:ext>
              </a:extLst>
            </p:cNvPr>
            <p:cNvSpPr/>
            <p:nvPr/>
          </p:nvSpPr>
          <p:spPr>
            <a:xfrm>
              <a:off x="4555084" y="4807549"/>
              <a:ext cx="4361682"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defTabSz="914400"/>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Comparable,Comparator</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Trong Java</a:t>
              </a:r>
            </a:p>
          </p:txBody>
        </p:sp>
      </p:grpSp>
      <p:grpSp>
        <p:nvGrpSpPr>
          <p:cNvPr id="24" name="组合 23"/>
          <p:cNvGrpSpPr/>
          <p:nvPr/>
        </p:nvGrpSpPr>
        <p:grpSpPr>
          <a:xfrm>
            <a:off x="2408918" y="4334815"/>
            <a:ext cx="724605" cy="672549"/>
            <a:chOff x="2857499" y="1149477"/>
            <a:chExt cx="1089578" cy="958123"/>
          </a:xfrm>
        </p:grpSpPr>
        <p:sp>
          <p:nvSpPr>
            <p:cNvPr id="25" name="圆角矩形 27"/>
            <p:cNvSpPr/>
            <p:nvPr/>
          </p:nvSpPr>
          <p:spPr>
            <a:xfrm>
              <a:off x="2857499" y="1149477"/>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p>
          </p:txBody>
        </p:sp>
        <p:sp>
          <p:nvSpPr>
            <p:cNvPr id="26" name="圆角矩形 28"/>
            <p:cNvSpPr/>
            <p:nvPr/>
          </p:nvSpPr>
          <p:spPr>
            <a:xfrm>
              <a:off x="2883862" y="1159582"/>
              <a:ext cx="1063215" cy="901028"/>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dirty="0">
                  <a:latin typeface="Impact" panose="020B0806030902050204" pitchFamily="34" charset="0"/>
                </a:rPr>
                <a:t>23</a:t>
              </a:r>
              <a:endParaRPr lang="zh-CN" altLang="en-US" sz="2800" dirty="0">
                <a:latin typeface="Impact" panose="020B0806030902050204" pitchFamily="34" charset="0"/>
              </a:endParaRPr>
            </a:p>
          </p:txBody>
        </p:sp>
      </p:grpSp>
      <p:grpSp>
        <p:nvGrpSpPr>
          <p:cNvPr id="27" name="组合 46"/>
          <p:cNvGrpSpPr/>
          <p:nvPr/>
        </p:nvGrpSpPr>
        <p:grpSpPr>
          <a:xfrm>
            <a:off x="3483549" y="4341908"/>
            <a:ext cx="6421775" cy="693507"/>
            <a:chOff x="4560356" y="3575958"/>
            <a:chExt cx="4389024" cy="1169725"/>
          </a:xfrm>
        </p:grpSpPr>
        <p:pic>
          <p:nvPicPr>
            <p:cNvPr id="28" name="图片 47"/>
            <p:cNvPicPr>
              <a:picLocks noChangeAspect="1"/>
            </p:cNvPicPr>
            <p:nvPr/>
          </p:nvPicPr>
          <p:blipFill rotWithShape="1">
            <a:blip r:embed="rId2"/>
            <a:srcRect t="76775"/>
            <a:stretch>
              <a:fillRect/>
            </a:stretch>
          </p:blipFill>
          <p:spPr>
            <a:xfrm>
              <a:off x="4926460" y="4544376"/>
              <a:ext cx="3646270" cy="201307"/>
            </a:xfrm>
            <a:prstGeom prst="rect">
              <a:avLst/>
            </a:prstGeom>
          </p:spPr>
        </p:pic>
        <p:sp>
          <p:nvSpPr>
            <p:cNvPr id="29" name="圆角矩形 50"/>
            <p:cNvSpPr/>
            <p:nvPr/>
          </p:nvSpPr>
          <p:spPr>
            <a:xfrm>
              <a:off x="4560356" y="3575958"/>
              <a:ext cx="4389024" cy="1066777"/>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fr-FR"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Hằng</a:t>
              </a:r>
              <a:r>
                <a:rPr lang="fr-FR"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fr-FR"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Số</a:t>
              </a:r>
              <a:r>
                <a:rPr lang="fr-FR"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(Constant)  </a:t>
              </a:r>
              <a:r>
                <a:rPr lang="fr-FR"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Và</a:t>
              </a:r>
              <a:r>
                <a:rPr lang="fr-FR"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a:t>
              </a:r>
              <a:r>
                <a:rPr lang="fr-FR"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Enum</a:t>
              </a:r>
              <a:endParaRPr lang="fr-FR"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grpSp>
        <p:nvGrpSpPr>
          <p:cNvPr id="30" name="组合 51"/>
          <p:cNvGrpSpPr/>
          <p:nvPr/>
        </p:nvGrpSpPr>
        <p:grpSpPr>
          <a:xfrm>
            <a:off x="3487132" y="5131968"/>
            <a:ext cx="6418192" cy="641981"/>
            <a:chOff x="4752998" y="4774345"/>
            <a:chExt cx="4389024" cy="1007366"/>
          </a:xfrm>
        </p:grpSpPr>
        <p:pic>
          <p:nvPicPr>
            <p:cNvPr id="31" name="图片 52"/>
            <p:cNvPicPr>
              <a:picLocks noChangeAspect="1"/>
            </p:cNvPicPr>
            <p:nvPr/>
          </p:nvPicPr>
          <p:blipFill rotWithShape="1">
            <a:blip r:embed="rId2"/>
            <a:srcRect t="76775"/>
            <a:stretch>
              <a:fillRect/>
            </a:stretch>
          </p:blipFill>
          <p:spPr>
            <a:xfrm>
              <a:off x="4873327" y="5580404"/>
              <a:ext cx="3646270" cy="201307"/>
            </a:xfrm>
            <a:prstGeom prst="rect">
              <a:avLst/>
            </a:prstGeom>
          </p:spPr>
        </p:pic>
        <p:sp>
          <p:nvSpPr>
            <p:cNvPr id="32" name="圆角矩形 55"/>
            <p:cNvSpPr/>
            <p:nvPr/>
          </p:nvSpPr>
          <p:spPr>
            <a:xfrm>
              <a:off x="4752998" y="4774345"/>
              <a:ext cx="4389024" cy="958122"/>
            </a:xfrm>
            <a:prstGeom prst="roundRect">
              <a:avLst>
                <a:gd name="adj" fmla="val 9218"/>
              </a:avLst>
            </a:prstGeom>
            <a:gradFill>
              <a:gsLst>
                <a:gs pos="47000">
                  <a:srgbClr val="FDFDFD"/>
                </a:gs>
                <a:gs pos="53000">
                  <a:srgbClr val="E8E8E8"/>
                </a:gs>
                <a:gs pos="100000">
                  <a:srgbClr val="ECECEC"/>
                </a:gs>
              </a:gsLst>
              <a:lin ang="5400000" scaled="1"/>
            </a:gradFill>
            <a:ln>
              <a:noFill/>
            </a:ln>
            <a:effectLst>
              <a:outerShdw blurRad="762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Từ </a:t>
              </a:r>
              <a:r>
                <a:rPr lang="en-US" altLang="zh-CN" sz="2800" b="1" dirty="0" err="1">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Khóa</a:t>
              </a:r>
              <a:r>
                <a:rPr lang="en-US" altLang="zh-CN" sz="2800" b="1" dirty="0">
                  <a:solidFill>
                    <a:srgbClr val="E87071"/>
                  </a:solidFill>
                  <a:latin typeface="Times New Roman" panose="02020603050405020304" pitchFamily="18" charset="0"/>
                  <a:ea typeface="Microsoft YaHei" panose="020B0503020204020204" pitchFamily="34" charset="-122"/>
                  <a:cs typeface="Times New Roman" panose="02020603050405020304" pitchFamily="18" charset="0"/>
                </a:rPr>
                <a:t> static Trong Java</a:t>
              </a:r>
            </a:p>
          </p:txBody>
        </p:sp>
      </p:grpSp>
      <p:grpSp>
        <p:nvGrpSpPr>
          <p:cNvPr id="33" name="组合 30"/>
          <p:cNvGrpSpPr/>
          <p:nvPr/>
        </p:nvGrpSpPr>
        <p:grpSpPr>
          <a:xfrm>
            <a:off x="2417295" y="5126763"/>
            <a:ext cx="716228" cy="664437"/>
            <a:chOff x="2587963" y="111843"/>
            <a:chExt cx="1113652" cy="964046"/>
          </a:xfrm>
        </p:grpSpPr>
        <p:sp>
          <p:nvSpPr>
            <p:cNvPr id="34" name="圆角矩形 34"/>
            <p:cNvSpPr/>
            <p:nvPr/>
          </p:nvSpPr>
          <p:spPr>
            <a:xfrm>
              <a:off x="2587963" y="117766"/>
              <a:ext cx="1076325" cy="958123"/>
            </a:xfrm>
            <a:prstGeom prst="roundRect">
              <a:avLst>
                <a:gd name="adj" fmla="val 1388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a:p>
          </p:txBody>
        </p:sp>
        <p:sp>
          <p:nvSpPr>
            <p:cNvPr id="35" name="圆角矩形 35"/>
            <p:cNvSpPr/>
            <p:nvPr/>
          </p:nvSpPr>
          <p:spPr>
            <a:xfrm>
              <a:off x="2638400" y="111843"/>
              <a:ext cx="1063215" cy="901028"/>
            </a:xfrm>
            <a:prstGeom prst="roundRect">
              <a:avLst>
                <a:gd name="adj" fmla="val 1388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sz="2800" dirty="0">
                  <a:latin typeface="Impact" panose="020B0806030902050204" pitchFamily="34" charset="0"/>
                </a:rPr>
                <a:t>24</a:t>
              </a:r>
              <a:endParaRPr lang="zh-CN" altLang="en-US" sz="2800" dirty="0">
                <a:latin typeface="Impact" panose="020B0806030902050204" pitchFamily="34" charset="0"/>
              </a:endParaRPr>
            </a:p>
          </p:txBody>
        </p:sp>
      </p:grpSp>
      <p:grpSp>
        <p:nvGrpSpPr>
          <p:cNvPr id="2" name="组合 3">
            <a:extLst>
              <a:ext uri="{FF2B5EF4-FFF2-40B4-BE49-F238E27FC236}">
                <a16:creationId xmlns:a16="http://schemas.microsoft.com/office/drawing/2014/main" id="{B70324F8-2A93-3A88-08ED-FA889C32296E}"/>
              </a:ext>
            </a:extLst>
          </p:cNvPr>
          <p:cNvGrpSpPr/>
          <p:nvPr/>
        </p:nvGrpSpPr>
        <p:grpSpPr>
          <a:xfrm>
            <a:off x="195612" y="2743063"/>
            <a:ext cx="1929254" cy="1693831"/>
            <a:chOff x="2553093" y="952901"/>
            <a:chExt cx="2096908" cy="1866900"/>
          </a:xfrm>
        </p:grpSpPr>
        <p:sp>
          <p:nvSpPr>
            <p:cNvPr id="3" name="椭圆 4">
              <a:extLst>
                <a:ext uri="{FF2B5EF4-FFF2-40B4-BE49-F238E27FC236}">
                  <a16:creationId xmlns:a16="http://schemas.microsoft.com/office/drawing/2014/main" id="{CEA06E6C-0C9E-89A5-6FF8-7B46E7DFF057}"/>
                </a:ext>
              </a:extLst>
            </p:cNvPr>
            <p:cNvSpPr/>
            <p:nvPr/>
          </p:nvSpPr>
          <p:spPr>
            <a:xfrm>
              <a:off x="2553093" y="952901"/>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5" name="椭圆 5">
              <a:extLst>
                <a:ext uri="{FF2B5EF4-FFF2-40B4-BE49-F238E27FC236}">
                  <a16:creationId xmlns:a16="http://schemas.microsoft.com/office/drawing/2014/main" id="{86569A87-B567-BEAC-374A-C89D2E116341}"/>
                </a:ext>
              </a:extLst>
            </p:cNvPr>
            <p:cNvSpPr/>
            <p:nvPr/>
          </p:nvSpPr>
          <p:spPr>
            <a:xfrm>
              <a:off x="3008704" y="1150504"/>
              <a:ext cx="1429346" cy="1429345"/>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7" name="文本框 136">
              <a:extLst>
                <a:ext uri="{FF2B5EF4-FFF2-40B4-BE49-F238E27FC236}">
                  <a16:creationId xmlns:a16="http://schemas.microsoft.com/office/drawing/2014/main" id="{9AD69165-1253-4D71-D828-7176D1E049E7}"/>
                </a:ext>
              </a:extLst>
            </p:cNvPr>
            <p:cNvSpPr txBox="1"/>
            <p:nvPr/>
          </p:nvSpPr>
          <p:spPr>
            <a:xfrm>
              <a:off x="2783718" y="1324275"/>
              <a:ext cx="1866283" cy="1272437"/>
            </a:xfrm>
            <a:prstGeom prst="rect">
              <a:avLst/>
            </a:prstGeom>
            <a:noFill/>
          </p:spPr>
          <p:txBody>
            <a:bodyPr wrap="square" rtlCol="0">
              <a:spAutoFit/>
            </a:bodyPr>
            <a:lstStyle/>
            <a:p>
              <a:pPr algn="ctr"/>
              <a:r>
                <a:rPr lang="en-US" altLang="zh-CN"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rPr>
                <a:t>NỘI DUNG</a:t>
              </a:r>
              <a:endParaRPr lang="zh-CN" altLang="en-US" sz="2800" b="1">
                <a:solidFill>
                  <a:srgbClr val="663A77"/>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38564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 fill="hold"/>
                                        <p:tgtEl>
                                          <p:spTgt spid="2"/>
                                        </p:tgtEl>
                                        <p:attrNameLst>
                                          <p:attrName>ppt_w</p:attrName>
                                        </p:attrNameLst>
                                      </p:cBhvr>
                                      <p:tavLst>
                                        <p:tav tm="0">
                                          <p:val>
                                            <p:fltVal val="0"/>
                                          </p:val>
                                        </p:tav>
                                        <p:tav tm="100000">
                                          <p:val>
                                            <p:strVal val="#ppt_w"/>
                                          </p:val>
                                        </p:tav>
                                      </p:tavLst>
                                    </p:anim>
                                    <p:anim calcmode="lin" valueType="num">
                                      <p:cBhvr>
                                        <p:cTn id="12" dur="100" fill="hold"/>
                                        <p:tgtEl>
                                          <p:spTgt spid="2"/>
                                        </p:tgtEl>
                                        <p:attrNameLst>
                                          <p:attrName>ppt_h</p:attrName>
                                        </p:attrNameLst>
                                      </p:cBhvr>
                                      <p:tavLst>
                                        <p:tav tm="0">
                                          <p:val>
                                            <p:fltVal val="0"/>
                                          </p:val>
                                        </p:tav>
                                        <p:tav tm="100000">
                                          <p:val>
                                            <p:strVal val="#ppt_h"/>
                                          </p:val>
                                        </p:tav>
                                      </p:tavLst>
                                    </p:anim>
                                    <p:animEffect transition="in" filter="fade">
                                      <p:cBhvr>
                                        <p:cTn id="13" dur="100"/>
                                        <p:tgtEl>
                                          <p:spTgt spid="2"/>
                                        </p:tgtEl>
                                      </p:cBhvr>
                                    </p:animEffect>
                                  </p:childTnLst>
                                </p:cTn>
                              </p:par>
                              <p:par>
                                <p:cTn id="14" presetID="6" presetClass="emph" presetSubtype="0" fill="hold" nodeType="withEffect">
                                  <p:stCondLst>
                                    <p:cond delay="100"/>
                                  </p:stCondLst>
                                  <p:childTnLst>
                                    <p:animScale>
                                      <p:cBhvr>
                                        <p:cTn id="15" dur="100" fill="hold"/>
                                        <p:tgtEl>
                                          <p:spTgt spid="2"/>
                                        </p:tgtEl>
                                      </p:cBhvr>
                                      <p:by x="110000" y="110000"/>
                                    </p:animScale>
                                  </p:childTnLst>
                                </p:cTn>
                              </p:par>
                              <p:par>
                                <p:cTn id="16" presetID="6" presetClass="emph" presetSubtype="0" fill="hold" nodeType="withEffect">
                                  <p:stCondLst>
                                    <p:cond delay="200"/>
                                  </p:stCondLst>
                                  <p:childTnLst>
                                    <p:animScale>
                                      <p:cBhvr>
                                        <p:cTn id="17" dur="200" fill="hold"/>
                                        <p:tgtEl>
                                          <p:spTgt spid="2"/>
                                        </p:tgtEl>
                                      </p:cBhvr>
                                      <p:by x="90000" y="90000"/>
                                    </p:animScale>
                                  </p:childTnLst>
                                </p:cTn>
                              </p:par>
                              <p:par>
                                <p:cTn id="18" presetID="6" presetClass="emph" presetSubtype="0" fill="hold" nodeType="withEffect">
                                  <p:stCondLst>
                                    <p:cond delay="400"/>
                                  </p:stCondLst>
                                  <p:childTnLst>
                                    <p:animScale>
                                      <p:cBhvr>
                                        <p:cTn id="19" dur="100" fill="hold"/>
                                        <p:tgtEl>
                                          <p:spTgt spid="2"/>
                                        </p:tgtEl>
                                      </p:cBhvr>
                                      <p:by x="105000" y="105000"/>
                                    </p:animScale>
                                  </p:childTnLst>
                                </p:cTn>
                              </p:par>
                              <p:par>
                                <p:cTn id="20" presetID="6" presetClass="emph" presetSubtype="0" fill="hold" nodeType="withEffect">
                                  <p:stCondLst>
                                    <p:cond delay="500"/>
                                  </p:stCondLst>
                                  <p:childTnLst>
                                    <p:animScale>
                                      <p:cBhvr>
                                        <p:cTn id="21" dur="200" fill="hold"/>
                                        <p:tgtEl>
                                          <p:spTgt spid="2"/>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940328" y="1018503"/>
            <a:ext cx="9576286" cy="701040"/>
            <a:chOff x="3129129" y="1121776"/>
            <a:chExt cx="5933741" cy="1171624"/>
          </a:xfrm>
        </p:grpSpPr>
        <p:sp>
          <p:nvSpPr>
            <p:cNvPr id="7" name="圆角矩形 2"/>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grpSp>
      <p:sp>
        <p:nvSpPr>
          <p:cNvPr id="9" name="文本框 14"/>
          <p:cNvSpPr txBox="1"/>
          <p:nvPr/>
        </p:nvSpPr>
        <p:spPr>
          <a:xfrm>
            <a:off x="2312893" y="1130797"/>
            <a:ext cx="5949469" cy="461665"/>
          </a:xfrm>
          <a:prstGeom prst="rect">
            <a:avLst/>
          </a:prstGeom>
          <a:noFill/>
        </p:spPr>
        <p:txBody>
          <a:bodyPr wrap="square" rtlCol="0">
            <a:spAutoFit/>
          </a:bodyPr>
          <a:lstStyle/>
          <a:p>
            <a:r>
              <a:rPr lang="en-US" altLang="zh-CN" sz="2400" b="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StringBuilder Và StringBuffer</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nvGrpSpPr>
          <p:cNvPr id="10" name="组合 4"/>
          <p:cNvGrpSpPr/>
          <p:nvPr/>
        </p:nvGrpSpPr>
        <p:grpSpPr>
          <a:xfrm>
            <a:off x="1346923" y="988409"/>
            <a:ext cx="926661" cy="789889"/>
            <a:chOff x="2912215" y="455848"/>
            <a:chExt cx="1066422" cy="1974366"/>
          </a:xfrm>
        </p:grpSpPr>
        <p:grpSp>
          <p:nvGrpSpPr>
            <p:cNvPr id="11" name="组合 5"/>
            <p:cNvGrpSpPr/>
            <p:nvPr/>
          </p:nvGrpSpPr>
          <p:grpSpPr>
            <a:xfrm>
              <a:off x="2912215" y="455848"/>
              <a:ext cx="1066422" cy="1974366"/>
              <a:chOff x="2996200" y="693603"/>
              <a:chExt cx="1014663" cy="1878543"/>
            </a:xfrm>
          </p:grpSpPr>
          <p:sp>
            <p:nvSpPr>
              <p:cNvPr id="13" name="椭圆 13"/>
              <p:cNvSpPr/>
              <p:nvPr/>
            </p:nvSpPr>
            <p:spPr>
              <a:xfrm>
                <a:off x="3120961" y="975274"/>
                <a:ext cx="765141" cy="1292595"/>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Arial" panose="020B0604020202020204" pitchFamily="34" charset="0"/>
                  <a:ea typeface="Microsoft YaHei" panose="020B0503020204020204" pitchFamily="34" charset="-122"/>
                  <a:sym typeface="Arial" panose="020B0604020202020204" pitchFamily="34" charset="0"/>
                </a:endParaRPr>
              </a:p>
            </p:txBody>
          </p:sp>
          <p:sp>
            <p:nvSpPr>
              <p:cNvPr id="14" name="椭圆 10"/>
              <p:cNvSpPr/>
              <p:nvPr/>
            </p:nvSpPr>
            <p:spPr>
              <a:xfrm>
                <a:off x="2996200" y="693603"/>
                <a:ext cx="1014663" cy="1878543"/>
              </a:xfrm>
              <a:prstGeom prst="ellipse">
                <a:avLst/>
              </a:prstGeom>
              <a:solidFill>
                <a:schemeClr val="bg1">
                  <a:alpha val="14000"/>
                </a:schemeClr>
              </a:solidFill>
              <a:ln w="15875">
                <a:gradFill flip="none" rotWithShape="1">
                  <a:gsLst>
                    <a:gs pos="0">
                      <a:schemeClr val="bg1"/>
                    </a:gs>
                    <a:gs pos="100000">
                      <a:schemeClr val="bg1">
                        <a:lumMod val="85000"/>
                      </a:schemeClr>
                    </a:gs>
                  </a:gsLst>
                  <a:lin ang="2700000" scaled="1"/>
                  <a:tileRect/>
                </a:gradFill>
              </a:ln>
              <a:effectLst>
                <a:outerShdw blurRad="215900" dist="88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12" name="文本框 7"/>
            <p:cNvSpPr txBox="1"/>
            <p:nvPr/>
          </p:nvSpPr>
          <p:spPr>
            <a:xfrm>
              <a:off x="3058305" y="850449"/>
              <a:ext cx="774239" cy="1153954"/>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14</a:t>
              </a:r>
              <a:endParaRPr lang="zh-CN" altLang="en-US" sz="2400" dirty="0">
                <a:solidFill>
                  <a:srgbClr val="E87071"/>
                </a:solidFill>
                <a:latin typeface="Impact" panose="020B0806030902050204" pitchFamily="34" charset="0"/>
              </a:endParaRPr>
            </a:p>
          </p:txBody>
        </p:sp>
      </p:grpSp>
      <p:pic>
        <p:nvPicPr>
          <p:cNvPr id="15" name="Picture 14">
            <a:extLst>
              <a:ext uri="{FF2B5EF4-FFF2-40B4-BE49-F238E27FC236}">
                <a16:creationId xmlns:a16="http://schemas.microsoft.com/office/drawing/2014/main" id="{4A1208AD-1D32-4338-AE02-A0876D18A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52" y="1907527"/>
            <a:ext cx="9562148" cy="4112273"/>
          </a:xfrm>
          <a:prstGeom prst="rect">
            <a:avLst/>
          </a:prstGeom>
        </p:spPr>
      </p:pic>
    </p:spTree>
    <p:extLst>
      <p:ext uri="{BB962C8B-B14F-4D97-AF65-F5344CB8AC3E}">
        <p14:creationId xmlns:p14="http://schemas.microsoft.com/office/powerpoint/2010/main" val="277469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7"/>
          <p:cNvGrpSpPr/>
          <p:nvPr/>
        </p:nvGrpSpPr>
        <p:grpSpPr>
          <a:xfrm>
            <a:off x="1753173" y="1112624"/>
            <a:ext cx="9219627" cy="723708"/>
            <a:chOff x="3129129" y="1121776"/>
            <a:chExt cx="5933741" cy="1171624"/>
          </a:xfrm>
        </p:grpSpPr>
        <p:sp>
          <p:nvSpPr>
            <p:cNvPr id="7" name="圆角矩形 18"/>
            <p:cNvSpPr/>
            <p:nvPr/>
          </p:nvSpPr>
          <p:spPr>
            <a:xfrm>
              <a:off x="3129129" y="1121776"/>
              <a:ext cx="5933741" cy="1171624"/>
            </a:xfrm>
            <a:prstGeom prst="roundRect">
              <a:avLst>
                <a:gd name="adj" fmla="val 50000"/>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8" name="圆角矩形 19"/>
            <p:cNvSpPr/>
            <p:nvPr/>
          </p:nvSpPr>
          <p:spPr>
            <a:xfrm>
              <a:off x="3289330" y="1253414"/>
              <a:ext cx="5613340" cy="908350"/>
            </a:xfrm>
            <a:prstGeom prst="roundRect">
              <a:avLst>
                <a:gd name="adj" fmla="val 50000"/>
              </a:avLst>
            </a:prstGeom>
            <a:solidFill>
              <a:srgbClr val="F37422"/>
            </a:solid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Lập</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Trình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Hướng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(OOP) Trong Java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a:extLst>
              <a:ext uri="{FF2B5EF4-FFF2-40B4-BE49-F238E27FC236}">
                <a16:creationId xmlns:a16="http://schemas.microsoft.com/office/drawing/2014/main" id="{EBF6886A-2D30-425E-BCBE-1EC3AE47F8B1}"/>
              </a:ext>
            </a:extLst>
          </p:cNvPr>
          <p:cNvSpPr txBox="1"/>
          <p:nvPr/>
        </p:nvSpPr>
        <p:spPr>
          <a:xfrm>
            <a:off x="1846025" y="1794570"/>
            <a:ext cx="8942094" cy="3539430"/>
          </a:xfrm>
          <a:prstGeom prst="rect">
            <a:avLst/>
          </a:prstGeom>
          <a:noFill/>
        </p:spPr>
        <p:txBody>
          <a:bodyPr wrap="square" rtlCol="0">
            <a:spAutoFit/>
          </a:bodyPr>
          <a:lstStyle/>
          <a:p>
            <a:r>
              <a:rPr lang="fr-FR" sz="2800" b="1" dirty="0" err="1">
                <a:latin typeface="Times New Roman" panose="02020603050405020304" pitchFamily="18" charset="0"/>
                <a:cs typeface="Times New Roman" panose="02020603050405020304" pitchFamily="18" charset="0"/>
              </a:rPr>
              <a:t>Lập</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trình</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hướng</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đối</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tượng</a:t>
            </a:r>
            <a:r>
              <a:rPr lang="fr-FR" sz="2800" b="1" dirty="0">
                <a:latin typeface="Times New Roman" panose="02020603050405020304" pitchFamily="18" charset="0"/>
                <a:cs typeface="Times New Roman" panose="02020603050405020304" pitchFamily="18" charset="0"/>
              </a:rPr>
              <a:t>(OOP) là </a:t>
            </a:r>
            <a:r>
              <a:rPr lang="fr-FR" sz="2800" b="1" dirty="0" err="1">
                <a:latin typeface="Times New Roman" panose="02020603050405020304" pitchFamily="18" charset="0"/>
                <a:cs typeface="Times New Roman" panose="02020603050405020304" pitchFamily="18" charset="0"/>
              </a:rPr>
              <a:t>gì</a:t>
            </a:r>
            <a:r>
              <a:rPr lang="fr-FR" sz="28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vi-VN" sz="2800" b="1" dirty="0">
                <a:latin typeface="Times New Roman" panose="02020603050405020304" pitchFamily="18" charset="0"/>
                <a:cs typeface="Times New Roman" panose="02020603050405020304" pitchFamily="18" charset="0"/>
              </a:rPr>
              <a:t>(OOP)</a:t>
            </a:r>
            <a:r>
              <a:rPr lang="vi-VN" sz="2800" dirty="0">
                <a:latin typeface="Times New Roman" panose="02020603050405020304" pitchFamily="18" charset="0"/>
                <a:cs typeface="Times New Roman" panose="02020603050405020304" pitchFamily="18" charset="0"/>
              </a:rPr>
              <a:t> là một kỹ thuật lập trình cho phép </a:t>
            </a:r>
            <a:r>
              <a:rPr lang="vi-VN" sz="2800" b="1" dirty="0">
                <a:latin typeface="Times New Roman" panose="02020603050405020304" pitchFamily="18" charset="0"/>
                <a:cs typeface="Times New Roman" panose="02020603050405020304" pitchFamily="18" charset="0"/>
              </a:rPr>
              <a:t>lập trình viên</a:t>
            </a:r>
            <a:r>
              <a:rPr lang="vi-VN" sz="2800" dirty="0">
                <a:latin typeface="Times New Roman" panose="02020603050405020304" pitchFamily="18" charset="0"/>
                <a:cs typeface="Times New Roman" panose="02020603050405020304" pitchFamily="18" charset="0"/>
              </a:rPr>
              <a:t> tạo ra các đối tượng trong code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trừu tượng hóa các </a:t>
            </a:r>
            <a:r>
              <a:rPr lang="vi-VN" sz="2800" b="1" dirty="0">
                <a:latin typeface="Times New Roman" panose="02020603050405020304" pitchFamily="18" charset="0"/>
                <a:cs typeface="Times New Roman" panose="02020603050405020304" pitchFamily="18" charset="0"/>
              </a:rPr>
              <a:t>Đối tượng</a:t>
            </a:r>
            <a:r>
              <a:rPr lang="vi-VN" sz="2800" dirty="0">
                <a:latin typeface="Times New Roman" panose="02020603050405020304" pitchFamily="18" charset="0"/>
                <a:cs typeface="Times New Roman" panose="02020603050405020304" pitchFamily="18" charset="0"/>
              </a:rPr>
              <a:t> là những sự vật, sự việc mà nó có những tính chất, đặc tính, hành động giống nhau và ta gom lại thành đối tượng giống trong thực tế cuộc sống. </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Khi lập trình OOP, chúng ta sẽ định nghĩa các lớp (class) để gom (mô hình) các đối tượng thực tế.</a:t>
            </a:r>
            <a:endParaRPr lang="fr-F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076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6886A-2D30-425E-BCBE-1EC3AE47F8B1}"/>
              </a:ext>
            </a:extLst>
          </p:cNvPr>
          <p:cNvSpPr txBox="1"/>
          <p:nvPr/>
        </p:nvSpPr>
        <p:spPr>
          <a:xfrm>
            <a:off x="1219773" y="1602462"/>
            <a:ext cx="9219627" cy="4493538"/>
          </a:xfrm>
          <a:prstGeom prst="rect">
            <a:avLst/>
          </a:prstGeom>
          <a:noFill/>
        </p:spPr>
        <p:txBody>
          <a:bodyPr wrap="square" rtlCol="0">
            <a:spAutoFit/>
          </a:bodyPr>
          <a:lstStyle/>
          <a:p>
            <a:r>
              <a:rPr lang="fr-FR" sz="2600" b="1" dirty="0" err="1">
                <a:latin typeface="Times New Roman" panose="02020603050405020304" pitchFamily="18" charset="0"/>
                <a:cs typeface="Times New Roman" panose="02020603050405020304" pitchFamily="18" charset="0"/>
              </a:rPr>
              <a:t>Đối</a:t>
            </a:r>
            <a:r>
              <a:rPr lang="fr-FR" sz="2600" b="1" dirty="0">
                <a:latin typeface="Times New Roman" panose="02020603050405020304" pitchFamily="18" charset="0"/>
                <a:cs typeface="Times New Roman" panose="02020603050405020304" pitchFamily="18" charset="0"/>
              </a:rPr>
              <a:t> </a:t>
            </a:r>
            <a:r>
              <a:rPr lang="fr-FR" sz="2600" b="1" dirty="0" err="1">
                <a:latin typeface="Times New Roman" panose="02020603050405020304" pitchFamily="18" charset="0"/>
                <a:cs typeface="Times New Roman" panose="02020603050405020304" pitchFamily="18" charset="0"/>
              </a:rPr>
              <a:t>tượng</a:t>
            </a:r>
            <a:r>
              <a:rPr lang="fr-FR" sz="2600" b="1" dirty="0">
                <a:latin typeface="Times New Roman" panose="02020603050405020304" pitchFamily="18" charset="0"/>
                <a:cs typeface="Times New Roman" panose="02020603050405020304" pitchFamily="18" charset="0"/>
              </a:rPr>
              <a:t>(Object) là </a:t>
            </a:r>
            <a:r>
              <a:rPr lang="fr-FR" sz="2600" b="1" dirty="0" err="1">
                <a:latin typeface="Times New Roman" panose="02020603050405020304" pitchFamily="18" charset="0"/>
                <a:cs typeface="Times New Roman" panose="02020603050405020304" pitchFamily="18" charset="0"/>
              </a:rPr>
              <a:t>gì</a:t>
            </a:r>
            <a:r>
              <a:rPr lang="fr-FR" sz="26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US" sz="2600" b="1" dirty="0" err="1">
                <a:latin typeface="Times New Roman" panose="02020603050405020304" pitchFamily="18" charset="0"/>
                <a:cs typeface="Times New Roman" panose="02020603050405020304" pitchFamily="18" charset="0"/>
              </a:rPr>
              <a:t>Đối</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tượng</a:t>
            </a:r>
            <a:r>
              <a:rPr lang="en-US" sz="2600" b="1" dirty="0">
                <a:latin typeface="Times New Roman" panose="02020603050405020304" pitchFamily="18" charset="0"/>
                <a:cs typeface="Times New Roman" panose="02020603050405020304" pitchFamily="18" charset="0"/>
              </a:rPr>
              <a:t>(Object)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tượng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cuộc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sống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tế</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chúng</a:t>
            </a:r>
            <a:r>
              <a:rPr lang="en-US" sz="2600" dirty="0">
                <a:latin typeface="Times New Roman" panose="02020603050405020304" pitchFamily="18" charset="0"/>
                <a:cs typeface="Times New Roman" panose="02020603050405020304" pitchFamily="18" charset="0"/>
              </a:rPr>
              <a:t> ta. VD: Con </a:t>
            </a:r>
            <a:r>
              <a:rPr lang="en-US" sz="2600" dirty="0" err="1">
                <a:latin typeface="Times New Roman" panose="02020603050405020304" pitchFamily="18" charset="0"/>
                <a:cs typeface="Times New Roman" panose="02020603050405020304" pitchFamily="18" charset="0"/>
              </a:rPr>
              <a:t>người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động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vật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cây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cối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xe</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cộ</a:t>
            </a:r>
            <a:r>
              <a:rPr lang="en-US" sz="26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vi-VN" sz="2600" dirty="0">
                <a:latin typeface="Times New Roman" panose="02020603050405020304" pitchFamily="18" charset="0"/>
                <a:cs typeface="Times New Roman" panose="02020603050405020304" pitchFamily="18" charset="0"/>
              </a:rPr>
              <a:t>Một đối tượng bao gồm 2 thông tin: </a:t>
            </a:r>
            <a:r>
              <a:rPr lang="vi-VN" sz="2600" b="1" dirty="0">
                <a:latin typeface="Times New Roman" panose="02020603050405020304" pitchFamily="18" charset="0"/>
                <a:cs typeface="Times New Roman" panose="02020603050405020304" pitchFamily="18" charset="0"/>
              </a:rPr>
              <a:t>thuộc</a:t>
            </a:r>
            <a:r>
              <a:rPr lang="en-US" sz="2600" b="1" dirty="0">
                <a:latin typeface="Times New Roman" panose="02020603050405020304" pitchFamily="18" charset="0"/>
                <a:cs typeface="Times New Roman" panose="02020603050405020304" pitchFamily="18" charset="0"/>
              </a:rPr>
              <a:t> </a:t>
            </a:r>
            <a:r>
              <a:rPr lang="vi-VN" sz="2600" b="1" dirty="0">
                <a:latin typeface="Times New Roman" panose="02020603050405020304" pitchFamily="18" charset="0"/>
                <a:cs typeface="Times New Roman" panose="02020603050405020304" pitchFamily="18" charset="0"/>
              </a:rPr>
              <a:t>tính</a:t>
            </a:r>
            <a:r>
              <a:rPr lang="vi-VN" sz="2600" dirty="0">
                <a:latin typeface="Times New Roman" panose="02020603050405020304" pitchFamily="18" charset="0"/>
                <a:cs typeface="Times New Roman" panose="02020603050405020304" pitchFamily="18" charset="0"/>
              </a:rPr>
              <a:t> và </a:t>
            </a:r>
            <a:r>
              <a:rPr lang="vi-VN" sz="2600" b="1" dirty="0">
                <a:latin typeface="Times New Roman" panose="02020603050405020304" pitchFamily="18" charset="0"/>
                <a:cs typeface="Times New Roman" panose="02020603050405020304" pitchFamily="18" charset="0"/>
              </a:rPr>
              <a:t>phương thức</a:t>
            </a:r>
            <a:r>
              <a:rPr lang="vi-VN"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600" b="1" dirty="0">
                <a:latin typeface="Times New Roman" panose="02020603050405020304" pitchFamily="18" charset="0"/>
                <a:cs typeface="Times New Roman" panose="02020603050405020304" pitchFamily="18" charset="0"/>
              </a:rPr>
              <a:t>Thuộc tính</a:t>
            </a:r>
            <a:r>
              <a:rPr lang="en-US" sz="2600" b="1" dirty="0">
                <a:latin typeface="Times New Roman" panose="02020603050405020304" pitchFamily="18" charset="0"/>
                <a:cs typeface="Times New Roman" panose="02020603050405020304" pitchFamily="18" charset="0"/>
              </a:rPr>
              <a:t>(Attribute)</a:t>
            </a:r>
            <a:r>
              <a:rPr lang="vi-VN" sz="2600" b="1"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chính là những thông tin, đặc điểm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nhận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dạng</a:t>
            </a:r>
            <a:r>
              <a:rPr lang="vi-VN" sz="2600" dirty="0">
                <a:latin typeface="Times New Roman" panose="02020603050405020304" pitchFamily="18" charset="0"/>
                <a:cs typeface="Times New Roman" panose="02020603050405020304" pitchFamily="18" charset="0"/>
              </a:rPr>
              <a:t> của đối tượng. Ví dụ: con người có các đặc tính như mắt, mũi, tay, chân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tên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tuổi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địa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chỉ</a:t>
            </a:r>
            <a:r>
              <a:rPr lang="en-US" sz="2600" dirty="0">
                <a:latin typeface="Times New Roman" panose="02020603050405020304" pitchFamily="18" charset="0"/>
                <a:cs typeface="Times New Roman" panose="02020603050405020304" pitchFamily="18" charset="0"/>
              </a:rPr>
              <a:t>,…</a:t>
            </a:r>
            <a:endParaRPr lang="vi-VN" sz="2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600" b="1" dirty="0">
                <a:latin typeface="Times New Roman" panose="02020603050405020304" pitchFamily="18" charset="0"/>
                <a:cs typeface="Times New Roman" panose="02020603050405020304" pitchFamily="18" charset="0"/>
              </a:rPr>
              <a:t>Phương thức</a:t>
            </a:r>
            <a:r>
              <a:rPr lang="en-US" sz="2600" b="1" dirty="0">
                <a:latin typeface="Times New Roman" panose="02020603050405020304" pitchFamily="18" charset="0"/>
                <a:cs typeface="Times New Roman" panose="02020603050405020304" pitchFamily="18" charset="0"/>
              </a:rPr>
              <a:t>(Method)</a:t>
            </a:r>
            <a:r>
              <a:rPr lang="vi-VN" sz="2600" b="1" dirty="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là những thao tác, hành động mà đối tượng đó có thể thực hiện. Ví dụ: một người sẽ có thể thực hiện hành động nói, đi, ăn, uống, . . .</a:t>
            </a:r>
            <a:endParaRPr lang="en-US" sz="2600" dirty="0">
              <a:latin typeface="Times New Roman" panose="02020603050405020304" pitchFamily="18" charset="0"/>
              <a:cs typeface="Times New Roman" panose="02020603050405020304" pitchFamily="18" charset="0"/>
            </a:endParaRPr>
          </a:p>
        </p:txBody>
      </p:sp>
      <p:grpSp>
        <p:nvGrpSpPr>
          <p:cNvPr id="8" name="组合 17"/>
          <p:cNvGrpSpPr/>
          <p:nvPr/>
        </p:nvGrpSpPr>
        <p:grpSpPr>
          <a:xfrm>
            <a:off x="1219773" y="996005"/>
            <a:ext cx="9144000" cy="614338"/>
            <a:chOff x="3129129" y="1121776"/>
            <a:chExt cx="5933741" cy="1171624"/>
          </a:xfrm>
          <a:solidFill>
            <a:srgbClr val="F37422"/>
          </a:solidFill>
        </p:grpSpPr>
        <p:sp>
          <p:nvSpPr>
            <p:cNvPr id="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1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Class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Object(</a:t>
              </a:r>
              <a:r>
                <a:rPr lang="en-US" altLang="zh-CN" sz="2800" b="1" dirty="0" err="1">
                  <a:solidFill>
                    <a:schemeClr val="bg1"/>
                  </a:solidFill>
                  <a:latin typeface="Times New Roman" panose="02020603050405020304" pitchFamily="18" charset="0"/>
                  <a:cs typeface="Times New Roman" panose="02020603050405020304" pitchFamily="18" charset="0"/>
                </a:rPr>
                <a:t>Đối</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Tượng</a:t>
              </a:r>
              <a:r>
                <a:rPr lang="en-US" altLang="zh-CN" sz="2800" b="1" dirty="0">
                  <a:solidFill>
                    <a:schemeClr val="bg1"/>
                  </a:solidFill>
                  <a:latin typeface="Times New Roman" panose="02020603050405020304" pitchFamily="18" charset="0"/>
                  <a:cs typeface="Times New Roman" panose="02020603050405020304" pitchFamily="18" charset="0"/>
                </a:rPr>
                <a:t>) Trong Java</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9985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F6886A-2D30-425E-BCBE-1EC3AE47F8B1}"/>
              </a:ext>
            </a:extLst>
          </p:cNvPr>
          <p:cNvSpPr txBox="1"/>
          <p:nvPr/>
        </p:nvSpPr>
        <p:spPr>
          <a:xfrm>
            <a:off x="1464451" y="1770995"/>
            <a:ext cx="9051149" cy="440120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Class (</a:t>
            </a:r>
            <a:r>
              <a:rPr lang="en-US" sz="2800" b="1" dirty="0" err="1">
                <a:latin typeface="Times New Roman" panose="02020603050405020304" pitchFamily="18" charset="0"/>
                <a:cs typeface="Times New Roman" panose="02020603050405020304" pitchFamily="18" charset="0"/>
              </a:rPr>
              <a:t>Lớp</a:t>
            </a:r>
            <a:r>
              <a:rPr lang="en-US" sz="28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Một lớp là một kiểu dữ liệu bao </a:t>
            </a:r>
            <a:r>
              <a:rPr lang="vi-VN" sz="2800" b="1" dirty="0">
                <a:latin typeface="Times New Roman" panose="02020603050405020304" pitchFamily="18" charset="0"/>
                <a:cs typeface="Times New Roman" panose="02020603050405020304" pitchFamily="18" charset="0"/>
              </a:rPr>
              <a:t>gồm</a:t>
            </a:r>
            <a:r>
              <a:rPr lang="vi-VN" sz="2800" dirty="0">
                <a:latin typeface="Times New Roman" panose="02020603050405020304" pitchFamily="18" charset="0"/>
                <a:cs typeface="Times New Roman" panose="02020603050405020304" pitchFamily="18" charset="0"/>
              </a:rPr>
              <a:t> các </a:t>
            </a:r>
            <a:r>
              <a:rPr lang="vi-VN" sz="2800" b="1" dirty="0">
                <a:latin typeface="Times New Roman" panose="02020603050405020304" pitchFamily="18" charset="0"/>
                <a:cs typeface="Times New Roman" panose="02020603050405020304" pitchFamily="18" charset="0"/>
              </a:rPr>
              <a:t>thuộc tính</a:t>
            </a:r>
            <a:r>
              <a:rPr lang="en-US" sz="2800" b="1" dirty="0">
                <a:latin typeface="Times New Roman" panose="02020603050405020304" pitchFamily="18" charset="0"/>
                <a:cs typeface="Times New Roman" panose="02020603050405020304" pitchFamily="18" charset="0"/>
              </a:rPr>
              <a:t>(Attribute)</a:t>
            </a:r>
            <a:r>
              <a:rPr lang="vi-VN" sz="2800" dirty="0">
                <a:latin typeface="Times New Roman" panose="02020603050405020304" pitchFamily="18" charset="0"/>
                <a:cs typeface="Times New Roman" panose="02020603050405020304" pitchFamily="18" charset="0"/>
              </a:rPr>
              <a:t> và các </a:t>
            </a:r>
            <a:r>
              <a:rPr lang="vi-VN" sz="2800" b="1" dirty="0">
                <a:latin typeface="Times New Roman" panose="02020603050405020304" pitchFamily="18" charset="0"/>
                <a:cs typeface="Times New Roman" panose="02020603050405020304" pitchFamily="18" charset="0"/>
              </a:rPr>
              <a:t>phương thức</a:t>
            </a:r>
            <a:r>
              <a:rPr lang="en-US" sz="2800" b="1" dirty="0">
                <a:latin typeface="Times New Roman" panose="02020603050405020304" pitchFamily="18" charset="0"/>
                <a:cs typeface="Times New Roman" panose="02020603050405020304" pitchFamily="18" charset="0"/>
              </a:rPr>
              <a:t>(Method)</a:t>
            </a:r>
            <a:r>
              <a:rPr lang="vi-VN" sz="2800" dirty="0">
                <a:latin typeface="Times New Roman" panose="02020603050405020304" pitchFamily="18" charset="0"/>
                <a:cs typeface="Times New Roman" panose="02020603050405020304" pitchFamily="18" charset="0"/>
              </a:rPr>
              <a:t> được định nghĩa từ trước</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class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coi</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bản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kế</a:t>
            </a:r>
            <a:r>
              <a:rPr lang="en-US" sz="2800" b="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object</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trừu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tượng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hóa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đối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tượng</a:t>
            </a:r>
            <a:r>
              <a:rPr lang="en-US" sz="2800" b="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ngoài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endParaRPr lang="en-US" sz="2800" dirty="0">
              <a:latin typeface="Times New Roman" panose="02020603050405020304" pitchFamily="18" charset="0"/>
              <a:cs typeface="Times New Roman" panose="02020603050405020304" pitchFamily="18" charset="0"/>
            </a:endParaRPr>
          </a:p>
        </p:txBody>
      </p:sp>
      <p:grpSp>
        <p:nvGrpSpPr>
          <p:cNvPr id="7" name="组合 17"/>
          <p:cNvGrpSpPr/>
          <p:nvPr/>
        </p:nvGrpSpPr>
        <p:grpSpPr>
          <a:xfrm>
            <a:off x="1338172" y="1052561"/>
            <a:ext cx="9144000" cy="614338"/>
            <a:chOff x="3129129" y="1121776"/>
            <a:chExt cx="5933741" cy="1171624"/>
          </a:xfrm>
          <a:solidFill>
            <a:srgbClr val="F37422"/>
          </a:solidFill>
        </p:grpSpPr>
        <p:sp>
          <p:nvSpPr>
            <p:cNvPr id="8"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9"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Class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Object(</a:t>
              </a:r>
              <a:r>
                <a:rPr lang="en-US" altLang="zh-CN" sz="2800" b="1" dirty="0" err="1">
                  <a:solidFill>
                    <a:schemeClr val="bg1"/>
                  </a:solidFill>
                  <a:latin typeface="Times New Roman" panose="02020603050405020304" pitchFamily="18" charset="0"/>
                  <a:cs typeface="Times New Roman" panose="02020603050405020304" pitchFamily="18" charset="0"/>
                </a:rPr>
                <a:t>Đối</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Tượng</a:t>
              </a:r>
              <a:r>
                <a:rPr lang="en-US" altLang="zh-CN" sz="2800" b="1" dirty="0">
                  <a:solidFill>
                    <a:schemeClr val="bg1"/>
                  </a:solidFill>
                  <a:latin typeface="Times New Roman" panose="02020603050405020304" pitchFamily="18" charset="0"/>
                  <a:cs typeface="Times New Roman" panose="02020603050405020304" pitchFamily="18" charset="0"/>
                </a:rPr>
                <a:t>) Trong Java</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494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F6886A-2D30-425E-BCBE-1EC3AE47F8B1}"/>
              </a:ext>
            </a:extLst>
          </p:cNvPr>
          <p:cNvSpPr txBox="1"/>
          <p:nvPr/>
        </p:nvSpPr>
        <p:spPr>
          <a:xfrm>
            <a:off x="964479" y="1899534"/>
            <a:ext cx="8969595" cy="2246769"/>
          </a:xfrm>
          <a:prstGeom prst="rect">
            <a:avLst/>
          </a:prstGeom>
          <a:noFill/>
        </p:spPr>
        <p:txBody>
          <a:bodyPr wrap="square" rtlCol="0">
            <a:spAutoFit/>
          </a:bodyPr>
          <a:lstStyle/>
          <a:p>
            <a:r>
              <a:rPr lang="vi-VN" sz="2800" b="1" dirty="0">
                <a:latin typeface="+mj-lt"/>
              </a:rPr>
              <a:t>Sự khác nhau</a:t>
            </a:r>
            <a:r>
              <a:rPr lang="en-US" sz="2800" b="1" dirty="0">
                <a:latin typeface="+mj-lt"/>
              </a:rPr>
              <a:t> </a:t>
            </a:r>
            <a:r>
              <a:rPr lang="en-US" sz="2800" b="1" dirty="0" err="1">
                <a:latin typeface="Times New Roman" panose="02020603050405020304" pitchFamily="18" charset="0"/>
                <a:cs typeface="Times New Roman" panose="02020603050405020304" pitchFamily="18" charset="0"/>
              </a:rPr>
              <a:t>của</a:t>
            </a:r>
            <a:r>
              <a:rPr lang="vi-VN" sz="2800" b="1" dirty="0">
                <a:latin typeface="+mj-lt"/>
              </a:rPr>
              <a:t> </a:t>
            </a:r>
            <a:r>
              <a:rPr lang="en-US" sz="2800" b="1" dirty="0">
                <a:latin typeface="Times New Roman" panose="02020603050405020304" pitchFamily="18" charset="0"/>
                <a:cs typeface="Times New Roman" panose="02020603050405020304" pitchFamily="18" charset="0"/>
              </a:rPr>
              <a:t>Class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Object:</a:t>
            </a:r>
          </a:p>
          <a:p>
            <a:pPr marL="285750" indent="-28575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Lớp bạn có thể hiểu nó như là khuôn mẫu, đối tượng là một thực thể thể hiện dựa trên khuôn mẫu đó</a:t>
            </a: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Object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khóa</a:t>
            </a:r>
            <a:r>
              <a:rPr lang="en-US" sz="2800" dirty="0">
                <a:latin typeface="Times New Roman" panose="02020603050405020304" pitchFamily="18" charset="0"/>
                <a:cs typeface="Times New Roman" panose="02020603050405020304" pitchFamily="18" charset="0"/>
              </a:rPr>
              <a:t> “new”</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VD: Class Car.java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audiCar</a:t>
            </a:r>
            <a:endParaRPr lang="vi-VN" sz="2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265554" y="4082429"/>
            <a:ext cx="6289292" cy="2242171"/>
          </a:xfrm>
          <a:prstGeom prst="rect">
            <a:avLst/>
          </a:prstGeom>
        </p:spPr>
      </p:pic>
      <p:grpSp>
        <p:nvGrpSpPr>
          <p:cNvPr id="8" name="组合 17"/>
          <p:cNvGrpSpPr/>
          <p:nvPr/>
        </p:nvGrpSpPr>
        <p:grpSpPr>
          <a:xfrm>
            <a:off x="838200" y="1181100"/>
            <a:ext cx="9144000" cy="614338"/>
            <a:chOff x="3129129" y="1121776"/>
            <a:chExt cx="5933741" cy="1171624"/>
          </a:xfrm>
          <a:solidFill>
            <a:srgbClr val="F37422"/>
          </a:solidFill>
        </p:grpSpPr>
        <p:sp>
          <p:nvSpPr>
            <p:cNvPr id="9" name="圆角矩形 18"/>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a:solidFill>
                  <a:srgbClr val="FFAA2D"/>
                </a:solidFill>
              </a:endParaRPr>
            </a:p>
          </p:txBody>
        </p:sp>
        <p:sp>
          <p:nvSpPr>
            <p:cNvPr id="10" name="圆角矩形 19"/>
            <p:cNvSpPr/>
            <p:nvPr/>
          </p:nvSpPr>
          <p:spPr>
            <a:xfrm>
              <a:off x="3289330" y="1253414"/>
              <a:ext cx="5613340" cy="908350"/>
            </a:xfrm>
            <a:prstGeom prst="roundRect">
              <a:avLst>
                <a:gd name="adj" fmla="val 50000"/>
              </a:avLst>
            </a:prstGeom>
            <a:grpFill/>
            <a:ln w="19050">
              <a:gradFill flip="none" rotWithShape="1">
                <a:gsLst>
                  <a:gs pos="0">
                    <a:schemeClr val="bg1">
                      <a:lumMod val="75000"/>
                    </a:schemeClr>
                  </a:gs>
                  <a:gs pos="100000">
                    <a:schemeClr val="bg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Class </a:t>
              </a:r>
              <a:r>
                <a:rPr lang="en-US" altLang="zh-CN" sz="2800" b="1" dirty="0" err="1">
                  <a:solidFill>
                    <a:schemeClr val="bg1"/>
                  </a:solidFill>
                  <a:latin typeface="Times New Roman" panose="02020603050405020304" pitchFamily="18" charset="0"/>
                  <a:cs typeface="Times New Roman" panose="02020603050405020304" pitchFamily="18" charset="0"/>
                </a:rPr>
                <a:t>Và</a:t>
              </a:r>
              <a:r>
                <a:rPr lang="en-US" altLang="zh-CN" sz="2800" b="1" dirty="0">
                  <a:solidFill>
                    <a:schemeClr val="bg1"/>
                  </a:solidFill>
                  <a:latin typeface="Times New Roman" panose="02020603050405020304" pitchFamily="18" charset="0"/>
                  <a:cs typeface="Times New Roman" panose="02020603050405020304" pitchFamily="18" charset="0"/>
                </a:rPr>
                <a:t> Object(</a:t>
              </a:r>
              <a:r>
                <a:rPr lang="en-US" altLang="zh-CN" sz="2800" b="1" dirty="0" err="1">
                  <a:solidFill>
                    <a:schemeClr val="bg1"/>
                  </a:solidFill>
                  <a:latin typeface="Times New Roman" panose="02020603050405020304" pitchFamily="18" charset="0"/>
                  <a:cs typeface="Times New Roman" panose="02020603050405020304" pitchFamily="18" charset="0"/>
                </a:rPr>
                <a:t>Đối</a:t>
              </a:r>
              <a:r>
                <a:rPr lang="en-US" altLang="zh-CN" sz="2800" b="1" dirty="0">
                  <a:solidFill>
                    <a:schemeClr val="bg1"/>
                  </a:solidFill>
                  <a:latin typeface="Times New Roman" panose="02020603050405020304" pitchFamily="18" charset="0"/>
                  <a:cs typeface="Times New Roman" panose="02020603050405020304" pitchFamily="18" charset="0"/>
                </a:rPr>
                <a:t> </a:t>
              </a:r>
              <a:r>
                <a:rPr lang="en-US" altLang="zh-CN" sz="2800" b="1" dirty="0" err="1">
                  <a:solidFill>
                    <a:schemeClr val="bg1"/>
                  </a:solidFill>
                  <a:latin typeface="Times New Roman" panose="02020603050405020304" pitchFamily="18" charset="0"/>
                  <a:cs typeface="Times New Roman" panose="02020603050405020304" pitchFamily="18" charset="0"/>
                </a:rPr>
                <a:t>Tượng</a:t>
              </a:r>
              <a:r>
                <a:rPr lang="en-US" altLang="zh-CN" sz="2800" b="1" dirty="0">
                  <a:solidFill>
                    <a:schemeClr val="bg1"/>
                  </a:solidFill>
                  <a:latin typeface="Times New Roman" panose="02020603050405020304" pitchFamily="18" charset="0"/>
                  <a:cs typeface="Times New Roman" panose="02020603050405020304" pitchFamily="18" charset="0"/>
                </a:rPr>
                <a:t>) Trong Java</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171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371600" y="943633"/>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371600" y="1542395"/>
            <a:ext cx="8959676" cy="440120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Constructor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Constructor là một </a:t>
            </a:r>
            <a:r>
              <a:rPr lang="vi-VN" sz="2800" b="1" dirty="0">
                <a:latin typeface="Times New Roman" panose="02020603050405020304" pitchFamily="18" charset="0"/>
                <a:cs typeface="Times New Roman" panose="02020603050405020304" pitchFamily="18" charset="0"/>
              </a:rPr>
              <a:t>dạng đặc biệt</a:t>
            </a:r>
            <a:r>
              <a:rPr lang="vi-VN" sz="2800" dirty="0">
                <a:latin typeface="Times New Roman" panose="02020603050405020304" pitchFamily="18" charset="0"/>
                <a:cs typeface="Times New Roman" panose="02020603050405020304" pitchFamily="18" charset="0"/>
              </a:rPr>
              <a:t> của </a:t>
            </a:r>
            <a:r>
              <a:rPr lang="en-US" sz="2800" b="1" dirty="0">
                <a:latin typeface="Times New Roman" panose="02020603050405020304" pitchFamily="18" charset="0"/>
                <a:cs typeface="Times New Roman" panose="02020603050405020304" pitchFamily="18" charset="0"/>
              </a:rPr>
              <a:t>Method(</a:t>
            </a:r>
            <a:r>
              <a:rPr lang="en-US" sz="2800" b="1"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phương thức</a:t>
            </a:r>
            <a:r>
              <a:rPr lang="en-US" sz="2800"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 được </a:t>
            </a:r>
            <a:r>
              <a:rPr lang="vi-VN" sz="2800" b="1" dirty="0">
                <a:latin typeface="Times New Roman" panose="02020603050405020304" pitchFamily="18" charset="0"/>
                <a:cs typeface="Times New Roman" panose="02020603050405020304" pitchFamily="18" charset="0"/>
              </a:rPr>
              <a:t>sử dụng để khởi tạo</a:t>
            </a:r>
            <a:r>
              <a:rPr lang="vi-VN" sz="2800" dirty="0">
                <a:latin typeface="Times New Roman" panose="02020603050405020304" pitchFamily="18" charset="0"/>
                <a:cs typeface="Times New Roman" panose="02020603050405020304" pitchFamily="18" charset="0"/>
              </a:rPr>
              <a:t> các </a:t>
            </a:r>
            <a:r>
              <a:rPr lang="vi-VN" sz="2800" b="1" dirty="0">
                <a:latin typeface="Times New Roman" panose="02020603050405020304" pitchFamily="18" charset="0"/>
                <a:cs typeface="Times New Roman" panose="02020603050405020304" pitchFamily="18" charset="0"/>
              </a:rPr>
              <a:t>đối tượng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class</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Constructor được gọi tại thời điểm tạo đối tượng. Nó khởi tạo các giá trị để cung cấp dữ liệu cho các đối 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trừu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hóa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class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Cú</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1 class:</a:t>
            </a:r>
          </a:p>
          <a:p>
            <a:pPr algn="ctr"/>
            <a:r>
              <a:rPr lang="en-US" sz="2800" dirty="0">
                <a:latin typeface="Times New Roman" panose="02020603050405020304" pitchFamily="18" charset="0"/>
                <a:cs typeface="Times New Roman" panose="02020603050405020304" pitchFamily="18" charset="0"/>
              </a:rPr>
              <a:t>	</a:t>
            </a:r>
            <a:r>
              <a:rPr lang="en-US" sz="2800" dirty="0" err="1">
                <a:solidFill>
                  <a:schemeClr val="accent5">
                    <a:lumMod val="75000"/>
                  </a:schemeClr>
                </a:solidFill>
                <a:latin typeface="Times New Roman" panose="02020603050405020304" pitchFamily="18" charset="0"/>
                <a:cs typeface="Times New Roman" panose="02020603050405020304" pitchFamily="18" charset="0"/>
              </a:rPr>
              <a:t>TenClass</a:t>
            </a:r>
            <a:r>
              <a:rPr lang="en-US" sz="2800" dirty="0">
                <a:solidFill>
                  <a:schemeClr val="accent5">
                    <a:lumMod val="75000"/>
                  </a:schemeClr>
                </a:solidFill>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tenDoiTuong</a:t>
            </a:r>
            <a:r>
              <a:rPr lang="en-US" sz="2800" dirty="0">
                <a:solidFill>
                  <a:schemeClr val="accent5">
                    <a:lumMod val="75000"/>
                  </a:schemeClr>
                </a:solidFill>
                <a:latin typeface="Times New Roman" panose="02020603050405020304" pitchFamily="18" charset="0"/>
                <a:cs typeface="Times New Roman" panose="02020603050405020304" pitchFamily="18" charset="0"/>
              </a:rPr>
              <a:t> = </a:t>
            </a:r>
            <a:r>
              <a:rPr lang="en-US" sz="2800" dirty="0">
                <a:solidFill>
                  <a:srgbClr val="C00000"/>
                </a:solidFill>
                <a:latin typeface="Times New Roman" panose="02020603050405020304" pitchFamily="18" charset="0"/>
                <a:cs typeface="Times New Roman" panose="02020603050405020304" pitchFamily="18" charset="0"/>
              </a:rPr>
              <a:t>new</a:t>
            </a:r>
            <a:r>
              <a:rPr lang="en-US" sz="2800" dirty="0">
                <a:solidFill>
                  <a:schemeClr val="accent5">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5">
                    <a:lumMod val="75000"/>
                  </a:schemeClr>
                </a:solidFill>
                <a:latin typeface="Times New Roman" panose="02020603050405020304" pitchFamily="18" charset="0"/>
                <a:cs typeface="Times New Roman" panose="02020603050405020304" pitchFamily="18" charset="0"/>
              </a:rPr>
              <a:t>TenClass</a:t>
            </a:r>
            <a:r>
              <a:rPr lang="en-US" sz="2800" dirty="0">
                <a:solidFill>
                  <a:schemeClr val="accent5">
                    <a:lumMod val="75000"/>
                  </a:schemeClr>
                </a:solidFill>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              VD: </a:t>
            </a:r>
            <a:r>
              <a:rPr lang="en-US" sz="2800" dirty="0">
                <a:solidFill>
                  <a:schemeClr val="accent5">
                    <a:lumMod val="75000"/>
                  </a:schemeClr>
                </a:solidFill>
                <a:latin typeface="Times New Roman" panose="02020603050405020304" pitchFamily="18" charset="0"/>
                <a:cs typeface="Times New Roman" panose="02020603050405020304" pitchFamily="18" charset="0"/>
              </a:rPr>
              <a:t>Car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audi</a:t>
            </a:r>
            <a:r>
              <a:rPr lang="en-US" sz="2800" dirty="0">
                <a:latin typeface="Times New Roman" panose="02020603050405020304" pitchFamily="18" charset="0"/>
                <a:cs typeface="Times New Roman" panose="02020603050405020304" pitchFamily="18" charset="0"/>
              </a:rPr>
              <a:t> = </a:t>
            </a:r>
            <a:r>
              <a:rPr lang="en-US" sz="2800" dirty="0">
                <a:solidFill>
                  <a:srgbClr val="C00000"/>
                </a:solidFill>
                <a:latin typeface="Times New Roman" panose="02020603050405020304" pitchFamily="18" charset="0"/>
                <a:cs typeface="Times New Roman" panose="02020603050405020304" pitchFamily="18" charset="0"/>
              </a:rPr>
              <a:t>new</a:t>
            </a:r>
            <a:r>
              <a:rPr lang="en-US" sz="2800" dirty="0">
                <a:latin typeface="Times New Roman" panose="02020603050405020304" pitchFamily="18" charset="0"/>
                <a:cs typeface="Times New Roman" panose="02020603050405020304" pitchFamily="18" charset="0"/>
              </a:rPr>
              <a:t> </a:t>
            </a:r>
            <a:r>
              <a:rPr lang="en-US" sz="2800" dirty="0">
                <a:solidFill>
                  <a:schemeClr val="accent5">
                    <a:lumMod val="75000"/>
                  </a:schemeClr>
                </a:solidFill>
                <a:latin typeface="Times New Roman" panose="02020603050405020304" pitchFamily="18" charset="0"/>
                <a:cs typeface="Times New Roman" panose="02020603050405020304" pitchFamily="18" charset="0"/>
              </a:rPr>
              <a:t>Car</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8414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447800" y="1222120"/>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447800" y="1820882"/>
            <a:ext cx="8959676"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Constructor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US" sz="2800" b="1" dirty="0" err="1">
                <a:latin typeface="Times New Roman" panose="02020603050405020304" pitchFamily="18" charset="0"/>
                <a:cs typeface="Times New Roman" panose="02020603050405020304" pitchFamily="18" charset="0"/>
              </a:rPr>
              <a:t>Tất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cả</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Attribute(</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Method(</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a:t>
            </a:r>
            <a:r>
              <a:rPr lang="en-US" sz="2800" b="1" dirty="0" err="1">
                <a:latin typeface="Times New Roman" panose="02020603050405020304" pitchFamily="18" charset="0"/>
                <a:cs typeface="Times New Roman" panose="02020603050405020304" pitchFamily="18" charset="0"/>
              </a:rPr>
              <a:t>Nếu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muốn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chúng</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Bắt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buộc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qua </a:t>
            </a:r>
            <a:r>
              <a:rPr lang="en-US" sz="2800" b="1" dirty="0" err="1">
                <a:latin typeface="Times New Roman" panose="02020603050405020304" pitchFamily="18" charset="0"/>
                <a:cs typeface="Times New Roman" panose="02020603050405020304" pitchFamily="18" charset="0"/>
              </a:rPr>
              <a:t>khởi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đối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constructor(</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Trừ</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những</a:t>
            </a:r>
            <a:r>
              <a:rPr lang="en-US" sz="2800" b="1" dirty="0">
                <a:latin typeface="Times New Roman" panose="02020603050405020304" pitchFamily="18" charset="0"/>
                <a:cs typeface="Times New Roman" panose="02020603050405020304" pitchFamily="18" charset="0"/>
              </a:rPr>
              <a:t> method </a:t>
            </a:r>
            <a:r>
              <a:rPr lang="en-US" sz="2800" b="1" dirty="0" err="1">
                <a:latin typeface="Times New Roman" panose="02020603050405020304" pitchFamily="18" charset="0"/>
                <a:cs typeface="Times New Roman" panose="02020603050405020304" pitchFamily="18" charset="0"/>
              </a:rPr>
              <a:t>tĩnh</a:t>
            </a:r>
            <a:r>
              <a:rPr lang="en-US" sz="2800" b="1" dirty="0">
                <a:latin typeface="Times New Roman" panose="02020603050405020304" pitchFamily="18" charset="0"/>
                <a:cs typeface="Times New Roman" panose="02020603050405020304" pitchFamily="18" charset="0"/>
              </a:rPr>
              <a:t>(static).</a:t>
            </a: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(default)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mọi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null</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VD: String </a:t>
            </a:r>
            <a:r>
              <a:rPr lang="en-US" sz="2800" dirty="0" err="1">
                <a:latin typeface="Times New Roman" panose="02020603050405020304" pitchFamily="18" charset="0"/>
                <a:cs typeface="Times New Roman" panose="02020603050405020304" pitchFamily="18" charset="0"/>
              </a:rPr>
              <a:t>strA</a:t>
            </a:r>
            <a:r>
              <a:rPr lang="en-US" sz="2800"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=&gt; </a:t>
            </a:r>
            <a:r>
              <a:rPr lang="en-US" sz="2800" dirty="0" err="1">
                <a:latin typeface="Times New Roman" panose="02020603050405020304" pitchFamily="18" charset="0"/>
                <a:cs typeface="Times New Roman" panose="02020603050405020304" pitchFamily="18" charset="0"/>
              </a:rPr>
              <a:t>strA</a:t>
            </a:r>
            <a:r>
              <a:rPr lang="en-US" sz="2800" dirty="0">
                <a:latin typeface="Times New Roman" panose="02020603050405020304" pitchFamily="18" charset="0"/>
                <a:cs typeface="Times New Roman" panose="02020603050405020304" pitchFamily="18" charset="0"/>
              </a:rPr>
              <a:t> = null;</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Car </a:t>
            </a:r>
            <a:r>
              <a:rPr lang="en-US" sz="2800" dirty="0" err="1">
                <a:latin typeface="Times New Roman" panose="02020603050405020304" pitchFamily="18" charset="0"/>
                <a:cs typeface="Times New Roman" panose="02020603050405020304" pitchFamily="18" charset="0"/>
              </a:rPr>
              <a:t>audi</a:t>
            </a:r>
            <a:r>
              <a:rPr lang="en-US" sz="2800" dirty="0">
                <a:latin typeface="Times New Roman" panose="02020603050405020304" pitchFamily="18" charset="0"/>
                <a:cs typeface="Times New Roman" panose="02020603050405020304" pitchFamily="18" charset="0"/>
              </a:rPr>
              <a:t>; =&gt; </a:t>
            </a:r>
            <a:r>
              <a:rPr lang="en-US" sz="2800" dirty="0" err="1">
                <a:latin typeface="Times New Roman" panose="02020603050405020304" pitchFamily="18" charset="0"/>
                <a:cs typeface="Times New Roman" panose="02020603050405020304" pitchFamily="18" charset="0"/>
              </a:rPr>
              <a:t>audi</a:t>
            </a:r>
            <a:r>
              <a:rPr lang="en-US" sz="2800" dirty="0">
                <a:latin typeface="Times New Roman" panose="02020603050405020304" pitchFamily="18" charset="0"/>
                <a:cs typeface="Times New Roman" panose="02020603050405020304" pitchFamily="18" charset="0"/>
              </a:rPr>
              <a:t> = null;</a:t>
            </a:r>
          </a:p>
        </p:txBody>
      </p:sp>
    </p:spTree>
    <p:extLst>
      <p:ext uri="{BB962C8B-B14F-4D97-AF65-F5344CB8AC3E}">
        <p14:creationId xmlns:p14="http://schemas.microsoft.com/office/powerpoint/2010/main" val="222058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600200" y="723030"/>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672430" y="1897082"/>
            <a:ext cx="9071770" cy="3970318"/>
          </a:xfrm>
          <a:prstGeom prst="rect">
            <a:avLst/>
          </a:prstGeom>
          <a:noFill/>
        </p:spPr>
        <p:txBody>
          <a:bodyPr wrap="square" rtlCol="0">
            <a:spAutoFit/>
          </a:bodyPr>
          <a:lstStyle/>
          <a:p>
            <a:pPr marL="457200" indent="-457200">
              <a:buFont typeface="Wingdings" panose="05000000000000000000" pitchFamily="2" charset="2"/>
              <a:buChar char="Ø"/>
            </a:pPr>
            <a:r>
              <a:rPr lang="vi-VN" sz="2800" b="1" dirty="0">
                <a:latin typeface="+mj-lt"/>
              </a:rPr>
              <a:t>Các quy tắc tạo constructor trong </a:t>
            </a:r>
            <a:r>
              <a:rPr lang="en-US" sz="2800" b="1" dirty="0">
                <a:latin typeface="+mj-lt"/>
              </a:rPr>
              <a:t>J</a:t>
            </a:r>
            <a:r>
              <a:rPr lang="vi-VN" sz="2800" b="1" dirty="0">
                <a:latin typeface="+mj-lt"/>
              </a:rPr>
              <a:t>ava</a:t>
            </a:r>
            <a:r>
              <a:rPr lang="en-US" sz="2800" b="1" dirty="0">
                <a:latin typeface="+mj-lt"/>
              </a:rPr>
              <a:t>(2 </a:t>
            </a:r>
            <a:r>
              <a:rPr lang="en-US" sz="2800" b="1" dirty="0" err="1">
                <a:latin typeface="+mj-lt"/>
              </a:rPr>
              <a:t>Quy</a:t>
            </a:r>
            <a:r>
              <a:rPr lang="en-US" sz="2800" b="1" dirty="0">
                <a:latin typeface="+mj-lt"/>
              </a:rPr>
              <a:t> </a:t>
            </a:r>
            <a:r>
              <a:rPr lang="en-US" sz="2800" b="1" dirty="0" err="1">
                <a:latin typeface="+mj-lt"/>
              </a:rPr>
              <a:t>tắc</a:t>
            </a:r>
            <a:r>
              <a:rPr lang="en-US" sz="2800" b="1" dirty="0">
                <a:latin typeface="+mj-lt"/>
              </a:rPr>
              <a:t>):</a:t>
            </a:r>
          </a:p>
          <a:p>
            <a:pPr marL="514350" indent="-514350">
              <a:buFont typeface="+mj-lt"/>
              <a:buAutoNum type="arabicPeriod"/>
            </a:pPr>
            <a:r>
              <a:rPr lang="vi-VN" sz="2800" dirty="0">
                <a:latin typeface="+mj-lt"/>
              </a:rPr>
              <a:t>Tên constructor phải </a:t>
            </a:r>
            <a:r>
              <a:rPr lang="en-US" sz="2800" b="1" dirty="0" err="1">
                <a:latin typeface="Times New Roman" panose="02020603050405020304" pitchFamily="18" charset="0"/>
                <a:cs typeface="Times New Roman" panose="02020603050405020304" pitchFamily="18" charset="0"/>
              </a:rPr>
              <a:t>trùng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tên</a:t>
            </a:r>
            <a:r>
              <a:rPr lang="en-US" sz="2800" b="1" dirty="0">
                <a:latin typeface="Times New Roman" panose="02020603050405020304" pitchFamily="18" charset="0"/>
                <a:cs typeface="Times New Roman" panose="02020603050405020304" pitchFamily="18" charset="0"/>
              </a:rPr>
              <a:t> class</a:t>
            </a:r>
            <a:r>
              <a:rPr lang="vi-VN" sz="2800" b="1" dirty="0">
                <a:latin typeface="Times New Roman" panose="02020603050405020304" pitchFamily="18" charset="0"/>
                <a:cs typeface="Times New Roman" panose="02020603050405020304" pitchFamily="18" charset="0"/>
              </a:rPr>
              <a:t> </a:t>
            </a:r>
            <a:r>
              <a:rPr lang="vi-VN" sz="2800" b="1" dirty="0">
                <a:latin typeface="+mj-lt"/>
              </a:rPr>
              <a:t>chứa nó</a:t>
            </a:r>
            <a:r>
              <a:rPr lang="vi-VN" sz="2800" dirty="0">
                <a:latin typeface="+mj-lt"/>
              </a:rPr>
              <a:t>.</a:t>
            </a:r>
          </a:p>
          <a:p>
            <a:pPr marL="514350" indent="-514350">
              <a:buFont typeface="+mj-lt"/>
              <a:buAutoNum type="arabicPeriod"/>
            </a:pPr>
            <a:r>
              <a:rPr lang="vi-VN" sz="2800" dirty="0">
                <a:latin typeface="+mj-lt"/>
              </a:rPr>
              <a:t>Constructor không có kiểu</a:t>
            </a:r>
            <a:r>
              <a:rPr lang="en-US" sz="2800" dirty="0">
                <a:latin typeface="+mj-lt"/>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vi-VN" sz="2800" dirty="0">
                <a:latin typeface="Times New Roman" panose="02020603050405020304" pitchFamily="18" charset="0"/>
                <a:cs typeface="Times New Roman" panose="02020603050405020304" pitchFamily="18" charset="0"/>
              </a:rPr>
              <a:t> </a:t>
            </a:r>
            <a:r>
              <a:rPr lang="vi-VN" sz="2800" dirty="0">
                <a:latin typeface="+mj-lt"/>
              </a:rPr>
              <a:t>trả về tường minh</a:t>
            </a:r>
            <a:r>
              <a:rPr lang="vi-VN" sz="2800" dirty="0">
                <a:latin typeface="+mj-lt"/>
                <a:cs typeface="Times New Roman" panose="02020603050405020304" pitchFamily="18" charset="0"/>
              </a:rPr>
              <a:t>.</a:t>
            </a:r>
            <a:r>
              <a:rPr lang="en-US" sz="2800" dirty="0">
                <a:latin typeface="+mj-lt"/>
              </a:rPr>
              <a:t/>
            </a:r>
            <a:br>
              <a:rPr lang="en-US" sz="2800" dirty="0">
                <a:latin typeface="+mj-lt"/>
              </a:rPr>
            </a:br>
            <a:endParaRPr lang="vi-VN" sz="2800" dirty="0">
              <a:latin typeface="+mj-lt"/>
            </a:endParaRPr>
          </a:p>
          <a:p>
            <a:pPr marL="457200" indent="-457200">
              <a:buFont typeface="Wingdings" panose="05000000000000000000" pitchFamily="2" charset="2"/>
              <a:buChar char="Ø"/>
            </a:pPr>
            <a:r>
              <a:rPr lang="vi-VN" sz="2800" b="1" dirty="0">
                <a:latin typeface="+mj-lt"/>
              </a:rPr>
              <a:t>Các kiểu của </a:t>
            </a:r>
            <a:r>
              <a:rPr lang="en-US" sz="2800" b="1" dirty="0">
                <a:latin typeface="Times New Roman" panose="02020603050405020304" pitchFamily="18" charset="0"/>
                <a:cs typeface="Times New Roman" panose="02020603050405020304" pitchFamily="18" charset="0"/>
              </a:rPr>
              <a:t>J</a:t>
            </a:r>
            <a:r>
              <a:rPr lang="vi-VN" sz="2800" b="1" dirty="0">
                <a:latin typeface="+mj-lt"/>
              </a:rPr>
              <a:t>ava </a:t>
            </a:r>
            <a:r>
              <a:rPr lang="en-US" sz="2800" b="1" dirty="0">
                <a:latin typeface="+mj-lt"/>
              </a:rPr>
              <a:t>C</a:t>
            </a:r>
            <a:r>
              <a:rPr lang="vi-VN" sz="2800" b="1" dirty="0">
                <a:latin typeface="+mj-lt"/>
              </a:rPr>
              <a:t>onstructor</a:t>
            </a:r>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Kiểu</a:t>
            </a:r>
            <a:r>
              <a:rPr lang="en-US" sz="2800" b="1" dirty="0">
                <a:latin typeface="Times New Roman" panose="02020603050405020304" pitchFamily="18" charset="0"/>
                <a:cs typeface="Times New Roman" panose="02020603050405020304" pitchFamily="18" charset="0"/>
              </a:rPr>
              <a:t>):</a:t>
            </a:r>
            <a:endParaRPr lang="vi-VN" sz="28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vi-VN" sz="2800" dirty="0">
                <a:latin typeface="+mj-lt"/>
              </a:rPr>
              <a:t>Constructor mặc định (không có tham số truyền vào)</a:t>
            </a:r>
          </a:p>
          <a:p>
            <a:pPr marL="514350" indent="-514350">
              <a:buFont typeface="+mj-lt"/>
              <a:buAutoNum type="arabicPeriod"/>
            </a:pPr>
            <a:r>
              <a:rPr lang="vi-VN" sz="2800" dirty="0">
                <a:latin typeface="+mj-lt"/>
              </a:rPr>
              <a:t>Constructor</a:t>
            </a:r>
            <a:r>
              <a:rPr lang="en-US" sz="2800" dirty="0">
                <a:latin typeface="+mj-lt"/>
              </a:rPr>
              <a:t> </a:t>
            </a:r>
            <a:r>
              <a:rPr lang="en-US" sz="2800" dirty="0" err="1">
                <a:latin typeface="Times New Roman" panose="02020603050405020304" pitchFamily="18" charset="0"/>
                <a:cs typeface="Times New Roman" panose="02020603050405020304" pitchFamily="18" charset="0"/>
              </a:rPr>
              <a:t>có</a:t>
            </a:r>
            <a:r>
              <a:rPr lang="vi-VN" sz="2800" dirty="0">
                <a:latin typeface="+mj-lt"/>
              </a:rPr>
              <a:t> tham số</a:t>
            </a:r>
            <a:endParaRPr lang="en-US" sz="2800" dirty="0">
              <a:latin typeface="+mj-lt"/>
            </a:endParaRP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Constructor Overloading(</a:t>
            </a:r>
            <a:r>
              <a:rPr lang="en-US" sz="2800" dirty="0" err="1">
                <a:latin typeface="Times New Roman" panose="02020603050405020304" pitchFamily="18" charset="0"/>
                <a:cs typeface="Times New Roman" panose="02020603050405020304" pitchFamily="18" charset="0"/>
              </a:rPr>
              <a:t>Ghi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đè</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khởi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p:txBody>
      </p:sp>
      <p:sp>
        <p:nvSpPr>
          <p:cNvPr id="18" name="AutoShape 6" descr="các kiểu constructor trong java"/>
          <p:cNvSpPr>
            <a:spLocks noChangeAspect="1" noChangeArrowheads="1"/>
          </p:cNvSpPr>
          <p:nvPr/>
        </p:nvSpPr>
        <p:spPr bwMode="auto">
          <a:xfrm>
            <a:off x="1755775" y="5564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908175" y="7088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760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295400" y="1291758"/>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367630" y="1973282"/>
            <a:ext cx="9071770" cy="3970318"/>
          </a:xfrm>
          <a:prstGeom prst="rect">
            <a:avLst/>
          </a:prstGeom>
          <a:noFill/>
        </p:spPr>
        <p:txBody>
          <a:bodyPr wrap="square" rtlCol="0">
            <a:spAutoFit/>
          </a:bodyPr>
          <a:lstStyle/>
          <a:p>
            <a:pPr marL="514350" indent="-514350">
              <a:buFont typeface="+mj-lt"/>
              <a:buAutoNum type="arabicPeriod"/>
            </a:pPr>
            <a:r>
              <a:rPr lang="vi-VN" sz="2800" b="1" dirty="0">
                <a:latin typeface="+mj-lt"/>
              </a:rPr>
              <a:t>Constructor mặc định (không có tham số truyền vào)</a:t>
            </a:r>
            <a:r>
              <a:rPr lang="en-US" sz="2800" b="1" dirty="0">
                <a:latin typeface="+mj-lt"/>
              </a:rPr>
              <a:t>:</a:t>
            </a:r>
            <a:br>
              <a:rPr lang="en-US" sz="2800" b="1" dirty="0">
                <a:latin typeface="+mj-lt"/>
              </a:rPr>
            </a:br>
            <a:endParaRPr lang="en-US" sz="2800" b="1" dirty="0">
              <a:latin typeface="+mj-lt"/>
            </a:endParaRPr>
          </a:p>
          <a:p>
            <a:pPr marL="457200" indent="-457200">
              <a:buFont typeface="Wingdings" panose="05000000000000000000" pitchFamily="2" charset="2"/>
              <a:buChar char="ü"/>
            </a:pPr>
            <a:r>
              <a:rPr lang="vi-VN" sz="2800" dirty="0">
                <a:latin typeface="+mj-lt"/>
              </a:rPr>
              <a:t>Một constructor mà không có tham số được gọi là constructor mặc định.</a:t>
            </a:r>
            <a:endParaRPr lang="en-US" sz="2800" dirty="0">
              <a:latin typeface="+mj-lt"/>
            </a:endParaRP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kì</a:t>
            </a:r>
            <a:r>
              <a:rPr lang="en-US" sz="2800" dirty="0">
                <a:latin typeface="Times New Roman" panose="02020603050405020304" pitchFamily="18" charset="0"/>
                <a:cs typeface="Times New Roman" panose="02020603050405020304" pitchFamily="18" charset="0"/>
              </a:rPr>
              <a:t> constructor </a:t>
            </a:r>
            <a:r>
              <a:rPr lang="en-US" sz="2800" dirty="0" err="1">
                <a:latin typeface="Times New Roman" panose="02020603050405020304" pitchFamily="18" charset="0"/>
                <a:cs typeface="Times New Roman" panose="02020603050405020304" pitchFamily="18" charset="0"/>
              </a:rPr>
              <a:t>nào</a:t>
            </a:r>
            <a:r>
              <a:rPr lang="en-US" sz="2800" dirty="0">
                <a:latin typeface="Times New Roman" panose="02020603050405020304" pitchFamily="18" charset="0"/>
                <a:cs typeface="Times New Roman" panose="02020603050405020304" pitchFamily="18" charset="0"/>
              </a:rPr>
              <a:t> =&gt; constructor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ngầm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class.</a:t>
            </a: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Khi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1 constructor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Thì</a:t>
            </a:r>
            <a:r>
              <a:rPr lang="en-US" sz="2800" dirty="0">
                <a:latin typeface="Times New Roman" panose="02020603050405020304" pitchFamily="18" charset="0"/>
                <a:cs typeface="Times New Roman" panose="02020603050405020304" pitchFamily="18" charset="0"/>
              </a:rPr>
              <a:t> constructor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muốn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dùng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thì</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phải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lại</a:t>
            </a:r>
            <a:r>
              <a:rPr lang="en-US" sz="2800" dirty="0">
                <a:latin typeface="Times New Roman" panose="02020603050405020304" pitchFamily="18" charset="0"/>
                <a:cs typeface="Times New Roman" panose="02020603050405020304" pitchFamily="18" charset="0"/>
              </a:rPr>
              <a:t> constructor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a:t>
            </a:r>
            <a:endParaRPr lang="en-US" sz="2800" dirty="0">
              <a:latin typeface="+mj-lt"/>
              <a:cs typeface="Times New Roman" panose="02020603050405020304" pitchFamily="18" charset="0"/>
            </a:endParaRPr>
          </a:p>
        </p:txBody>
      </p:sp>
      <p:sp>
        <p:nvSpPr>
          <p:cNvPr id="18" name="AutoShape 6" descr="các kiểu constructor trong java"/>
          <p:cNvSpPr>
            <a:spLocks noChangeAspect="1" noChangeArrowheads="1"/>
          </p:cNvSpPr>
          <p:nvPr/>
        </p:nvSpPr>
        <p:spPr bwMode="auto">
          <a:xfrm>
            <a:off x="1450975" y="112520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603375" y="127760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4710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86733"/>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768257"/>
            <a:ext cx="9071770" cy="3108543"/>
          </a:xfrm>
          <a:prstGeom prst="rect">
            <a:avLst/>
          </a:prstGeom>
          <a:noFill/>
        </p:spPr>
        <p:txBody>
          <a:bodyPr wrap="square" rtlCol="0">
            <a:spAutoFit/>
          </a:bodyPr>
          <a:lstStyle/>
          <a:p>
            <a:pPr marL="514350" indent="-514350">
              <a:buFont typeface="+mj-lt"/>
              <a:buAutoNum type="arabicPeriod"/>
            </a:pPr>
            <a:r>
              <a:rPr lang="vi-VN" sz="2800" b="1" dirty="0">
                <a:latin typeface="+mj-lt"/>
              </a:rPr>
              <a:t>Constructor mặc định (không có tham số truyền vào)</a:t>
            </a:r>
            <a:r>
              <a:rPr lang="en-US" sz="2800" b="1" dirty="0">
                <a:latin typeface="+mj-lt"/>
              </a:rPr>
              <a:t>:</a:t>
            </a:r>
          </a:p>
          <a:p>
            <a:endParaRPr lang="en-US" sz="2800" dirty="0" err="1">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Cú</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Constructor </a:t>
            </a:r>
            <a:r>
              <a:rPr lang="en-US" sz="2800" dirty="0" err="1">
                <a:latin typeface="Times New Roman" panose="02020603050405020304" pitchFamily="18" charset="0"/>
                <a:cs typeface="Times New Roman" panose="02020603050405020304" pitchFamily="18" charset="0"/>
              </a:rPr>
              <a:t>mặc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r>
              <a:rPr lang="en-US" sz="2800" dirty="0">
                <a:latin typeface="Times New Roman" panose="02020603050405020304" pitchFamily="18" charset="0"/>
                <a:cs typeface="Times New Roman" panose="02020603050405020304" pitchFamily="18" charset="0"/>
              </a:rPr>
              <a:t>:</a:t>
            </a:r>
          </a:p>
          <a:p>
            <a:pPr algn="ctr"/>
            <a:r>
              <a:rPr lang="en-US" sz="2800" dirty="0">
                <a:solidFill>
                  <a:srgbClr val="C00000"/>
                </a:solidFill>
                <a:cs typeface="Times New Roman" panose="02020603050405020304" pitchFamily="18" charset="0"/>
              </a:rPr>
              <a:t>public</a:t>
            </a:r>
            <a:r>
              <a:rPr lang="en-US" sz="2800" dirty="0">
                <a:cs typeface="Times New Roman" panose="02020603050405020304" pitchFamily="18" charset="0"/>
              </a:rPr>
              <a:t> </a:t>
            </a:r>
            <a:r>
              <a:rPr lang="en-US" sz="2800" dirty="0" err="1">
                <a:cs typeface="Times New Roman" panose="02020603050405020304" pitchFamily="18" charset="0"/>
              </a:rPr>
              <a:t>TenClass</a:t>
            </a:r>
            <a:r>
              <a:rPr lang="en-US" sz="2800" dirty="0">
                <a:cs typeface="Times New Roman" panose="02020603050405020304" pitchFamily="18" charset="0"/>
              </a:rPr>
              <a:t>(){	}</a:t>
            </a:r>
            <a:endParaRPr lang="en-US" sz="2800" dirty="0">
              <a:latin typeface="+mj-lt"/>
              <a:cs typeface="Times New Roman" panose="02020603050405020304" pitchFamily="18" charset="0"/>
            </a:endParaRPr>
          </a:p>
          <a:p>
            <a:pPr marL="457200" indent="-457200">
              <a:buFont typeface="Wingdings" panose="05000000000000000000" pitchFamily="2" charset="2"/>
              <a:buChar char="ü"/>
            </a:pPr>
            <a:r>
              <a:rPr lang="vi-VN" sz="2800" dirty="0">
                <a:latin typeface="+mj-lt"/>
              </a:rPr>
              <a:t>Constructor mặc định cung cấp các giá trị mặc định</a:t>
            </a:r>
            <a:r>
              <a:rPr lang="en-US" sz="2800" dirty="0">
                <a:latin typeface="+mj-lt"/>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vi-VN" sz="2800" dirty="0">
                <a:latin typeface="+mj-lt"/>
              </a:rPr>
              <a:t> như 0, null, (tùy thuộc vào kiểu dữ liệu) ... tới đối tượng được khởi tạo.</a:t>
            </a:r>
            <a:endParaRPr lang="en-US" sz="2800" dirty="0">
              <a:latin typeface="+mj-lt"/>
              <a:cs typeface="Times New Roman" panose="02020603050405020304" pitchFamily="18" charset="0"/>
            </a:endParaRPr>
          </a:p>
        </p:txBody>
      </p:sp>
      <p:sp>
        <p:nvSpPr>
          <p:cNvPr id="18" name="AutoShape 6" descr="các kiểu constructor trong java"/>
          <p:cNvSpPr>
            <a:spLocks noChangeAspect="1" noChangeArrowheads="1"/>
          </p:cNvSpPr>
          <p:nvPr/>
        </p:nvSpPr>
        <p:spPr bwMode="auto">
          <a:xfrm>
            <a:off x="1222375" y="92018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107258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419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90" name="Google Shape;190;p5"/>
          <p:cNvGrpSpPr/>
          <p:nvPr/>
        </p:nvGrpSpPr>
        <p:grpSpPr>
          <a:xfrm>
            <a:off x="1670730" y="1263299"/>
            <a:ext cx="8616270" cy="1007332"/>
            <a:chOff x="3129129" y="1121776"/>
            <a:chExt cx="5933741" cy="1171624"/>
          </a:xfrm>
        </p:grpSpPr>
        <p:sp>
          <p:nvSpPr>
            <p:cNvPr id="191" name="Google Shape;191;p5"/>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92" name="Google Shape;192;p5"/>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grpSp>
      <p:grpSp>
        <p:nvGrpSpPr>
          <p:cNvPr id="193" name="Google Shape;193;p5"/>
          <p:cNvGrpSpPr/>
          <p:nvPr/>
        </p:nvGrpSpPr>
        <p:grpSpPr>
          <a:xfrm>
            <a:off x="1782659" y="1240148"/>
            <a:ext cx="1674310" cy="1522886"/>
            <a:chOff x="3020983" y="881796"/>
            <a:chExt cx="2097410" cy="2097410"/>
          </a:xfrm>
        </p:grpSpPr>
        <p:grpSp>
          <p:nvGrpSpPr>
            <p:cNvPr id="194" name="Google Shape;194;p5"/>
            <p:cNvGrpSpPr/>
            <p:nvPr/>
          </p:nvGrpSpPr>
          <p:grpSpPr>
            <a:xfrm>
              <a:off x="3020983" y="881796"/>
              <a:ext cx="2097410" cy="2097410"/>
              <a:chOff x="3099689" y="1098878"/>
              <a:chExt cx="1995612" cy="1995615"/>
            </a:xfrm>
          </p:grpSpPr>
          <p:grpSp>
            <p:nvGrpSpPr>
              <p:cNvPr id="195" name="Google Shape;195;p5"/>
              <p:cNvGrpSpPr/>
              <p:nvPr/>
            </p:nvGrpSpPr>
            <p:grpSpPr>
              <a:xfrm>
                <a:off x="3099689" y="1098878"/>
                <a:ext cx="1995612" cy="1995615"/>
                <a:chOff x="6804316" y="2574806"/>
                <a:chExt cx="3585705" cy="3585705"/>
              </a:xfrm>
            </p:grpSpPr>
            <p:sp>
              <p:nvSpPr>
                <p:cNvPr id="196" name="Google Shape;196;p5"/>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97" name="Google Shape;197;p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98" name="Google Shape;198;p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99" name="Google Shape;199;p5"/>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00" name="Google Shape;200;p5"/>
            <p:cNvSpPr txBox="1"/>
            <p:nvPr/>
          </p:nvSpPr>
          <p:spPr>
            <a:xfrm>
              <a:off x="3514455" y="1292811"/>
              <a:ext cx="774240" cy="720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B850"/>
                  </a:solidFill>
                  <a:latin typeface="Impact"/>
                  <a:ea typeface="Impact"/>
                  <a:cs typeface="Impact"/>
                  <a:sym typeface="Impact"/>
                </a:rPr>
                <a:t>01</a:t>
              </a:r>
              <a:endParaRPr sz="2800">
                <a:solidFill>
                  <a:srgbClr val="FFB850"/>
                </a:solidFill>
                <a:latin typeface="Impact"/>
                <a:ea typeface="Impact"/>
                <a:cs typeface="Impact"/>
                <a:sym typeface="Impact"/>
              </a:endParaRPr>
            </a:p>
          </p:txBody>
        </p:sp>
      </p:grpSp>
      <p:sp>
        <p:nvSpPr>
          <p:cNvPr id="201" name="Google Shape;201;p5"/>
          <p:cNvSpPr txBox="1"/>
          <p:nvPr/>
        </p:nvSpPr>
        <p:spPr>
          <a:xfrm>
            <a:off x="2980807" y="1521544"/>
            <a:ext cx="6905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Giới Thiệu Ngôn Ngữ Lập Trình Java</a:t>
            </a:r>
            <a:endParaRPr sz="2800" b="1">
              <a:solidFill>
                <a:schemeClr val="dk1"/>
              </a:solidFill>
              <a:latin typeface="Times New Roman"/>
              <a:ea typeface="Times New Roman"/>
              <a:cs typeface="Times New Roman"/>
              <a:sym typeface="Times New Roman"/>
            </a:endParaRPr>
          </a:p>
        </p:txBody>
      </p:sp>
      <p:sp>
        <p:nvSpPr>
          <p:cNvPr id="202" name="Google Shape;202;p5"/>
          <p:cNvSpPr/>
          <p:nvPr/>
        </p:nvSpPr>
        <p:spPr>
          <a:xfrm>
            <a:off x="1670730" y="2505849"/>
            <a:ext cx="8616269" cy="3437751"/>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err="1">
                <a:solidFill>
                  <a:schemeClr val="dk1"/>
                </a:solidFill>
                <a:latin typeface="Times New Roman"/>
                <a:ea typeface="Times New Roman"/>
                <a:cs typeface="Times New Roman"/>
                <a:sym typeface="Times New Roman"/>
              </a:rPr>
              <a:t>Tiêu</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chí</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hàng</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đầu</a:t>
            </a:r>
            <a:r>
              <a:rPr lang="en-US" sz="2800" dirty="0">
                <a:solidFill>
                  <a:schemeClr val="dk1"/>
                </a:solidFill>
                <a:latin typeface="Times New Roman"/>
                <a:ea typeface="Times New Roman"/>
                <a:cs typeface="Times New Roman"/>
                <a:sym typeface="Times New Roman"/>
              </a:rPr>
              <a:t> của </a:t>
            </a:r>
            <a:r>
              <a:rPr lang="en-US" sz="2800" dirty="0" err="1">
                <a:solidFill>
                  <a:schemeClr val="dk1"/>
                </a:solidFill>
                <a:latin typeface="Times New Roman"/>
                <a:ea typeface="Times New Roman"/>
                <a:cs typeface="Times New Roman"/>
                <a:sym typeface="Times New Roman"/>
              </a:rPr>
              <a:t>Ngôn</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ngữ</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Lập</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trình</a:t>
            </a:r>
            <a:r>
              <a:rPr lang="en-US" sz="2800" dirty="0">
                <a:solidFill>
                  <a:schemeClr val="dk1"/>
                </a:solidFill>
                <a:latin typeface="Times New Roman"/>
                <a:ea typeface="Times New Roman"/>
                <a:cs typeface="Times New Roman"/>
                <a:sym typeface="Times New Roman"/>
              </a:rPr>
              <a:t> Java là: </a:t>
            </a:r>
            <a:endParaRPr sz="2800"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"Write Once, Run Anywhere" </a:t>
            </a:r>
            <a:endParaRPr sz="28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800"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(Viết </a:t>
            </a:r>
            <a:r>
              <a:rPr lang="en-US" sz="2800" dirty="0" err="1">
                <a:solidFill>
                  <a:schemeClr val="dk1"/>
                </a:solidFill>
                <a:latin typeface="Times New Roman"/>
                <a:ea typeface="Times New Roman"/>
                <a:cs typeface="Times New Roman"/>
                <a:sym typeface="Times New Roman"/>
              </a:rPr>
              <a:t>một</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lần</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chạy</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mọi</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nơi</a:t>
            </a:r>
            <a:r>
              <a:rPr lang="en-US" sz="2800" dirty="0">
                <a:solidFill>
                  <a:schemeClr val="dk1"/>
                </a:solidFill>
                <a:latin typeface="Times New Roman"/>
                <a:ea typeface="Times New Roman"/>
                <a:cs typeface="Times New Roman"/>
                <a:sym typeface="Times New Roman"/>
              </a:rPr>
              <a:t>)</a:t>
            </a:r>
            <a:endParaRPr sz="2800" dirty="0">
              <a:solidFill>
                <a:schemeClr val="dk1"/>
              </a:solidFill>
              <a:latin typeface="Times New Roman"/>
              <a:ea typeface="Times New Roman"/>
              <a:cs typeface="Times New Roman"/>
              <a:sym typeface="Times New Roman"/>
            </a:endParaRPr>
          </a:p>
        </p:txBody>
      </p:sp>
      <p:pic>
        <p:nvPicPr>
          <p:cNvPr id="203" name="Google Shape;203;p5"/>
          <p:cNvPicPr preferRelativeResize="0"/>
          <p:nvPr/>
        </p:nvPicPr>
        <p:blipFill rotWithShape="1">
          <a:blip r:embed="rId3">
            <a:alphaModFix/>
          </a:blip>
          <a:srcRect/>
          <a:stretch/>
        </p:blipFill>
        <p:spPr>
          <a:xfrm>
            <a:off x="2424436" y="3538404"/>
            <a:ext cx="6729412" cy="30349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
                                        <p:tgtEl>
                                          <p:spTgt spid="19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 calcmode="lin" valueType="num">
                                      <p:cBhvr additive="base">
                                        <p:cTn id="10" dur="500"/>
                                        <p:tgtEl>
                                          <p:spTgt spid="1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990600" y="1289020"/>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062830" y="1970544"/>
            <a:ext cx="9071770"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Constructor </a:t>
            </a:r>
            <a:r>
              <a:rPr lang="en-US" sz="2800" b="1" dirty="0" err="1">
                <a:latin typeface="Times New Roman" panose="02020603050405020304" pitchFamily="18" charset="0"/>
                <a:cs typeface="Times New Roman" panose="02020603050405020304" pitchFamily="18" charset="0"/>
              </a:rPr>
              <a:t>có</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tham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số</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truyền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vào</a:t>
            </a:r>
            <a:r>
              <a:rPr lang="en-US" sz="2800" b="1" dirty="0">
                <a:latin typeface="Times New Roman" panose="02020603050405020304" pitchFamily="18" charset="0"/>
                <a:cs typeface="Times New Roman" panose="02020603050405020304" pitchFamily="18" charset="0"/>
              </a:rPr>
              <a:t>:</a:t>
            </a:r>
            <a:br>
              <a:rPr lang="en-US" sz="2800" b="1" dirty="0">
                <a:latin typeface="Times New Roman"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vi-VN" sz="2800" dirty="0">
                <a:latin typeface="+mj-lt"/>
              </a:rPr>
              <a:t>Một constructor có tham số truyền vào được gọi là constructor tham số.</a:t>
            </a:r>
          </a:p>
          <a:p>
            <a:pPr marL="457200" indent="-457200">
              <a:buFont typeface="Wingdings" panose="05000000000000000000" pitchFamily="2" charset="2"/>
              <a:buChar char="ü"/>
            </a:pPr>
            <a:r>
              <a:rPr lang="vi-VN" sz="2800" dirty="0">
                <a:latin typeface="+mj-lt"/>
              </a:rPr>
              <a:t>Constructor tham số được sử dụng để cung cấp các giá trị </a:t>
            </a:r>
            <a:r>
              <a:rPr lang="en-US" sz="2800" dirty="0">
                <a:latin typeface="Times New Roman" panose="02020603050405020304" pitchFamily="18" charset="0"/>
                <a:cs typeface="Times New Roman" panose="02020603050405020304" pitchFamily="18" charset="0"/>
              </a:rPr>
              <a:t>ban </a:t>
            </a: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a:t>
            </a:r>
            <a:r>
              <a:rPr lang="vi-VN" sz="2800" dirty="0">
                <a:latin typeface="+mj-lt"/>
              </a:rPr>
              <a:t>cho các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mj-lt"/>
              </a:rPr>
              <a:t> </a:t>
            </a:r>
            <a:r>
              <a:rPr lang="vi-VN" sz="2800" dirty="0">
                <a:latin typeface="+mj-lt"/>
              </a:rPr>
              <a:t>đối tượng khác nhau.</a:t>
            </a:r>
          </a:p>
        </p:txBody>
      </p:sp>
      <p:sp>
        <p:nvSpPr>
          <p:cNvPr id="18" name="AutoShape 6" descr="các kiểu constructor trong java"/>
          <p:cNvSpPr>
            <a:spLocks noChangeAspect="1" noChangeArrowheads="1"/>
          </p:cNvSpPr>
          <p:nvPr/>
        </p:nvSpPr>
        <p:spPr bwMode="auto">
          <a:xfrm>
            <a:off x="1146175" y="112246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298575" y="127486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2320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694795"/>
            <a:ext cx="9071770" cy="4401205"/>
          </a:xfrm>
          <a:prstGeom prst="rect">
            <a:avLst/>
          </a:prstGeom>
          <a:noFill/>
        </p:spPr>
        <p:txBody>
          <a:bodyPr wrap="square" rtlCol="0">
            <a:spAutoFit/>
          </a:bodyPr>
          <a:lstStyle/>
          <a:p>
            <a:pPr marL="514350" indent="-514350">
              <a:buAutoNum type="arabicPeriod" startAt="3"/>
            </a:pPr>
            <a:r>
              <a:rPr lang="en-US" sz="2800" b="1" dirty="0">
                <a:latin typeface="Times New Roman" panose="02020603050405020304" pitchFamily="18" charset="0"/>
                <a:cs typeface="Times New Roman" panose="02020603050405020304" pitchFamily="18" charset="0"/>
              </a:rPr>
              <a:t>Constructor Overloading (</a:t>
            </a:r>
            <a:r>
              <a:rPr lang="en-US" sz="2800" b="1" dirty="0" err="1">
                <a:latin typeface="Times New Roman" panose="02020603050405020304" pitchFamily="18" charset="0"/>
                <a:cs typeface="Times New Roman" panose="02020603050405020304" pitchFamily="18" charset="0"/>
              </a:rPr>
              <a:t>Ghi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đè</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khởi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 </a:t>
            </a:r>
            <a:r>
              <a:rPr lang="en-US" sz="2800" b="1" dirty="0" err="1">
                <a:latin typeface="Times New Roman" panose="02020603050405020304" pitchFamily="18" charset="0"/>
                <a:cs typeface="Times New Roman" panose="02020603050405020304" pitchFamily="18" charset="0"/>
              </a:rPr>
              <a:t>Nhiều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hàm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khởi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nhau</a:t>
            </a:r>
            <a:r>
              <a:rPr lang="en-US" sz="28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vi-VN" sz="2800" dirty="0">
                <a:latin typeface="+mj-lt"/>
              </a:rPr>
              <a:t>Overloading</a:t>
            </a:r>
            <a:r>
              <a:rPr lang="en-US" sz="2800"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Tính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hình</a:t>
            </a:r>
            <a:r>
              <a:rPr lang="en-US" sz="2800" dirty="0">
                <a:latin typeface="+mj-lt"/>
              </a:rPr>
              <a:t>)</a:t>
            </a:r>
            <a:r>
              <a:rPr lang="vi-VN" sz="2800" dirty="0">
                <a:latin typeface="+mj-lt"/>
              </a:rPr>
              <a:t> là một kỹ thuật trong Java. </a:t>
            </a:r>
            <a:r>
              <a:rPr lang="en-US" sz="2800" dirty="0">
                <a:latin typeface="Times New Roman" panose="02020603050405020304" pitchFamily="18" charset="0"/>
                <a:cs typeface="Times New Roman" panose="02020603050405020304" pitchFamily="18" charset="0"/>
              </a:rPr>
              <a:t>Cho </a:t>
            </a:r>
            <a:r>
              <a:rPr lang="en-US" sz="2800" dirty="0" err="1">
                <a:latin typeface="Times New Roman" panose="02020603050405020304" pitchFamily="18" charset="0"/>
                <a:cs typeface="Times New Roman" panose="02020603050405020304" pitchFamily="18" charset="0"/>
              </a:rPr>
              <a:t>phép</a:t>
            </a:r>
            <a:r>
              <a:rPr lang="vi-VN" sz="2800" dirty="0">
                <a:latin typeface="+mj-lt"/>
              </a:rPr>
              <a:t> thể tạo nhiều constructor trong cùng một lớp với danh sách tham số truyền vào khác nhau. </a:t>
            </a:r>
            <a:endParaRPr lang="en-US" sz="2800" dirty="0">
              <a:latin typeface="+mj-lt"/>
            </a:endParaRPr>
          </a:p>
          <a:p>
            <a:pPr marL="457200" indent="-457200">
              <a:buFont typeface="Wingdings" panose="05000000000000000000" pitchFamily="2" charset="2"/>
              <a:buChar char="Ø"/>
            </a:pPr>
            <a:r>
              <a:rPr lang="vi-VN" sz="2800" dirty="0">
                <a:latin typeface="+mj-lt"/>
              </a:rPr>
              <a:t>Trình biên dịch phân biệt các constructor này thông qua số lượng và kiểu của các tham số truyền vào.</a:t>
            </a:r>
            <a:endParaRPr lang="en-US" sz="2800" dirty="0">
              <a:latin typeface="+mj-lt"/>
            </a:endParaRPr>
          </a:p>
          <a:p>
            <a:pPr marL="457200" indent="-4572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Attribute(</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class </a:t>
            </a:r>
            <a:r>
              <a:rPr lang="en-US" sz="2800" dirty="0" err="1">
                <a:latin typeface="Times New Roman" panose="02020603050405020304" pitchFamily="18" charset="0"/>
                <a:cs typeface="Times New Roman" panose="02020603050405020304" pitchFamily="18" charset="0"/>
              </a:rPr>
              <a:t>đó</a:t>
            </a:r>
            <a:r>
              <a:rPr lang="en-US" sz="2800" b="1" dirty="0">
                <a:latin typeface="Times New Roman" panose="02020603050405020304" pitchFamily="18" charset="0"/>
                <a:cs typeface="Times New Roman" panose="02020603050405020304" pitchFamily="18" charset="0"/>
              </a:rPr>
              <a:t/>
            </a:r>
            <a:br>
              <a:rPr lang="en-US" sz="2800" b="1" dirty="0">
                <a:latin typeface="Times New Roman" panose="02020603050405020304" pitchFamily="18" charset="0"/>
                <a:cs typeface="Times New Roman" panose="02020603050405020304" pitchFamily="18" charset="0"/>
              </a:rPr>
            </a:br>
            <a:endParaRPr lang="vi-VN" sz="2800" dirty="0">
              <a:latin typeface="+mj-lt"/>
            </a:endParaRPr>
          </a:p>
        </p:txBody>
      </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47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990600" y="1049679"/>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Constructor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Hàm</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Khởi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Tạo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Đối</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Tượng</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062830" y="1731203"/>
            <a:ext cx="9071770"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err="1">
                <a:latin typeface="Times New Roman" panose="02020603050405020304" pitchFamily="18" charset="0"/>
                <a:cs typeface="Times New Roman" panose="02020603050405020304" pitchFamily="18" charset="0"/>
              </a:rPr>
              <a:t>Sự</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nhau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giữa</a:t>
            </a:r>
            <a:r>
              <a:rPr lang="en-US" sz="2800" b="1" dirty="0">
                <a:latin typeface="Times New Roman" panose="02020603050405020304" pitchFamily="18" charset="0"/>
                <a:cs typeface="Times New Roman" panose="02020603050405020304" pitchFamily="18" charset="0"/>
              </a:rPr>
              <a:t> Constructor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Method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Java:</a:t>
            </a:r>
          </a:p>
        </p:txBody>
      </p:sp>
      <p:sp>
        <p:nvSpPr>
          <p:cNvPr id="18" name="AutoShape 6" descr="các kiểu constructor trong java"/>
          <p:cNvSpPr>
            <a:spLocks noChangeAspect="1" noChangeArrowheads="1"/>
          </p:cNvSpPr>
          <p:nvPr/>
        </p:nvSpPr>
        <p:spPr bwMode="auto">
          <a:xfrm>
            <a:off x="1146175" y="883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298575" y="10355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991" y="2383271"/>
            <a:ext cx="8793447" cy="3560329"/>
          </a:xfrm>
          <a:prstGeom prst="rect">
            <a:avLst/>
          </a:prstGeom>
        </p:spPr>
      </p:pic>
    </p:spTree>
    <p:extLst>
      <p:ext uri="{BB962C8B-B14F-4D97-AF65-F5344CB8AC3E}">
        <p14:creationId xmlns:p14="http://schemas.microsoft.com/office/powerpoint/2010/main" val="28939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bao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(Wrapper Class)</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694795"/>
            <a:ext cx="9071770" cy="3970318"/>
          </a:xfrm>
          <a:prstGeom prst="rect">
            <a:avLst/>
          </a:prstGeom>
          <a:noFill/>
        </p:spPr>
        <p:txBody>
          <a:bodyPr wrap="square" rtlCol="0">
            <a:spAutoFit/>
          </a:bodyPr>
          <a:lstStyle/>
          <a:p>
            <a:r>
              <a:rPr lang="vi-VN" sz="2800" dirty="0">
                <a:latin typeface="+mj-lt"/>
              </a:rPr>
              <a:t>Các kiểu dữ liệu nguyên thủy không có các phương thức liên quan đến nó.</a:t>
            </a:r>
          </a:p>
          <a:p>
            <a:r>
              <a:rPr lang="vi-VN" sz="2800" dirty="0">
                <a:latin typeface="+mj-lt"/>
              </a:rPr>
              <a:t>− Mỗi kiểu dữ liệu nguyên thủy có một lớp tương ứng gọi là lớp bao (wrapper class)</a:t>
            </a:r>
          </a:p>
          <a:p>
            <a:r>
              <a:rPr lang="vi-VN" sz="2800" dirty="0">
                <a:latin typeface="+mj-lt"/>
              </a:rPr>
              <a:t>− Các lớp bao sẽ “gói” dữ liệu nguyên thủy và cung cấp các phương thức thích hợp cho dữ liệu đó.</a:t>
            </a:r>
          </a:p>
          <a:p>
            <a:r>
              <a:rPr lang="vi-VN" sz="2800" dirty="0">
                <a:latin typeface="+mj-lt"/>
              </a:rPr>
              <a:t>− Mỗi đối tượng của lớp bao đơn giản là lưu trữ một biến đơn và đưa ra các phương thức để xử lý nó.</a:t>
            </a:r>
          </a:p>
          <a:p>
            <a:r>
              <a:rPr lang="vi-VN" sz="2800" dirty="0">
                <a:latin typeface="+mj-lt"/>
              </a:rPr>
              <a:t>− Các lớp bao là một phần của Java API </a:t>
            </a:r>
            <a:endParaRPr lang="en-US" sz="2800" dirty="0">
              <a:latin typeface="+mj-lt"/>
            </a:endParaRPr>
          </a:p>
        </p:txBody>
      </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451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bao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(Wrapper Class)</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2438400" y="2409619"/>
            <a:ext cx="5705475" cy="2990850"/>
          </a:xfrm>
          <a:prstGeom prst="rect">
            <a:avLst/>
          </a:prstGeom>
        </p:spPr>
      </p:pic>
    </p:spTree>
    <p:extLst>
      <p:ext uri="{BB962C8B-B14F-4D97-AF65-F5344CB8AC3E}">
        <p14:creationId xmlns:p14="http://schemas.microsoft.com/office/powerpoint/2010/main" val="42459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bao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(Wrapper Class)</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694795"/>
            <a:ext cx="9071770" cy="4401205"/>
          </a:xfrm>
          <a:prstGeom prst="rect">
            <a:avLst/>
          </a:prstGeom>
          <a:noFill/>
        </p:spPr>
        <p:txBody>
          <a:bodyPr wrap="square" rtlCol="0">
            <a:spAutoFit/>
          </a:bodyPr>
          <a:lstStyle/>
          <a:p>
            <a:pPr marL="457200" indent="-457200">
              <a:buFont typeface="Wingdings" panose="05000000000000000000" pitchFamily="2" charset="2"/>
              <a:buChar char="Ø"/>
            </a:pPr>
            <a:r>
              <a:rPr lang="vi-VN" sz="2800" dirty="0">
                <a:latin typeface="+mj-lt"/>
              </a:rPr>
              <a:t>Các lớp bao là không thay đổi được (immutable)</a:t>
            </a:r>
          </a:p>
          <a:p>
            <a:r>
              <a:rPr lang="en-US" sz="2800" dirty="0">
                <a:latin typeface="+mj-lt"/>
              </a:rPr>
              <a:t>	</a:t>
            </a:r>
            <a:r>
              <a:rPr lang="vi-VN" sz="2800" dirty="0">
                <a:latin typeface="+mj-lt"/>
              </a:rPr>
              <a:t>− Sau khi đã được gán một giá trị, thể hiện của lớp đó không được phép thay đổi giá trị nữa.</a:t>
            </a:r>
          </a:p>
          <a:p>
            <a:pPr marL="457200" indent="-457200">
              <a:buFont typeface="Wingdings" panose="05000000000000000000" pitchFamily="2" charset="2"/>
              <a:buChar char="Ø"/>
            </a:pPr>
            <a:r>
              <a:rPr lang="vi-VN" sz="2800" dirty="0">
                <a:latin typeface="+mj-lt"/>
              </a:rPr>
              <a:t>Các lớp bao là final</a:t>
            </a:r>
          </a:p>
          <a:p>
            <a:r>
              <a:rPr lang="en-US" sz="2800" dirty="0">
                <a:latin typeface="+mj-lt"/>
              </a:rPr>
              <a:t>	</a:t>
            </a:r>
            <a:r>
              <a:rPr lang="vi-VN" sz="2800" dirty="0">
                <a:latin typeface="+mj-lt"/>
              </a:rPr>
              <a:t>− Không thể kế thừa từ các lớp bao</a:t>
            </a:r>
          </a:p>
          <a:p>
            <a:pPr marL="457200" indent="-457200">
              <a:buFont typeface="Wingdings" panose="05000000000000000000" pitchFamily="2" charset="2"/>
              <a:buChar char="Ø"/>
            </a:pPr>
            <a:r>
              <a:rPr lang="vi-VN" sz="2800" dirty="0">
                <a:latin typeface="+mj-lt"/>
              </a:rPr>
              <a:t>Tất cả các phương thức của các lớp bao là static</a:t>
            </a:r>
          </a:p>
          <a:p>
            <a:pPr marL="457200" indent="-457200">
              <a:buFont typeface="Wingdings" panose="05000000000000000000" pitchFamily="2" charset="2"/>
              <a:buChar char="Ø"/>
            </a:pPr>
            <a:r>
              <a:rPr lang="vi-VN" sz="2800" dirty="0">
                <a:latin typeface="+mj-lt"/>
              </a:rPr>
              <a:t>Tất cả các lớp bao trừ Boolean và Character là kế thừa từ lớp Number</a:t>
            </a:r>
          </a:p>
          <a:p>
            <a:r>
              <a:rPr lang="en-US" sz="2800" dirty="0">
                <a:latin typeface="+mj-lt"/>
              </a:rPr>
              <a:t>	</a:t>
            </a:r>
            <a:r>
              <a:rPr lang="vi-VN" sz="2800" dirty="0">
                <a:latin typeface="+mj-lt"/>
              </a:rPr>
              <a:t>− Boolean và Character kế thừa trực tiếp từ lớp Object</a:t>
            </a:r>
            <a:endParaRPr lang="en-US" sz="2800" dirty="0">
              <a:latin typeface="+mj-lt"/>
            </a:endParaRPr>
          </a:p>
        </p:txBody>
      </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661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77"/>
          <p:cNvGrpSpPr/>
          <p:nvPr/>
        </p:nvGrpSpPr>
        <p:grpSpPr>
          <a:xfrm>
            <a:off x="1066800" y="1013271"/>
            <a:ext cx="9144000" cy="674550"/>
            <a:chOff x="3129129" y="1121776"/>
            <a:chExt cx="6189792" cy="1171624"/>
          </a:xfrm>
          <a:solidFill>
            <a:srgbClr val="F37422"/>
          </a:solidFill>
        </p:grpSpPr>
        <p:sp>
          <p:nvSpPr>
            <p:cNvPr id="7" name="圆角矩形 78"/>
            <p:cNvSpPr/>
            <p:nvPr/>
          </p:nvSpPr>
          <p:spPr>
            <a:xfrm>
              <a:off x="3129129" y="1121776"/>
              <a:ext cx="6189792"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79"/>
            <p:cNvSpPr/>
            <p:nvPr/>
          </p:nvSpPr>
          <p:spPr>
            <a:xfrm>
              <a:off x="3289330" y="1253414"/>
              <a:ext cx="5980697" cy="908350"/>
            </a:xfrm>
            <a:prstGeom prst="roundRect">
              <a:avLst>
                <a:gd name="adj" fmla="val 50000"/>
              </a:avLst>
            </a:prstGeom>
            <a:grpFill/>
            <a:ln w="19050">
              <a:gradFill flip="none" rotWithShape="1">
                <a:gsLst>
                  <a:gs pos="0">
                    <a:srgbClr val="01DAF1"/>
                  </a:gs>
                  <a:gs pos="100000">
                    <a:srgbClr val="01ACBE"/>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Lớp</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bao</a:t>
              </a:r>
              <a:r>
                <a:rPr lang="en-US" altLang="zh-CN"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(Wrapper Class)</a:t>
              </a:r>
              <a:endParaRPr lang="zh-CN" altLang="en-US" sz="24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7" name="TextBox 16"/>
          <p:cNvSpPr txBox="1"/>
          <p:nvPr/>
        </p:nvSpPr>
        <p:spPr>
          <a:xfrm>
            <a:off x="1139030" y="1694795"/>
            <a:ext cx="9071770" cy="4832092"/>
          </a:xfrm>
          <a:prstGeom prst="rect">
            <a:avLst/>
          </a:prstGeom>
          <a:noFill/>
        </p:spPr>
        <p:txBody>
          <a:bodyPr wrap="square" rtlCol="0">
            <a:spAutoFit/>
          </a:bodyPr>
          <a:lstStyle/>
          <a:p>
            <a:pPr marL="457200" indent="-457200">
              <a:buFont typeface="Wingdings" panose="05000000000000000000" pitchFamily="2" charset="2"/>
              <a:buChar char="Ø"/>
            </a:pPr>
            <a:r>
              <a:rPr lang="vi-VN" sz="2800" dirty="0">
                <a:latin typeface="+mj-lt"/>
              </a:rPr>
              <a:t>Tất cả các lớp bao cung cấp 2 phương thức khởi tạo (trừ lớp Character): </a:t>
            </a:r>
          </a:p>
          <a:p>
            <a:r>
              <a:rPr lang="en-US" sz="2800" dirty="0">
                <a:latin typeface="+mj-lt"/>
              </a:rPr>
              <a:t>	</a:t>
            </a:r>
            <a:r>
              <a:rPr lang="vi-VN" sz="2800" dirty="0">
                <a:latin typeface="+mj-lt"/>
              </a:rPr>
              <a:t>− Một phương thức lấy tham số là kiểu dữ liệu nguyên thủy của giá trị cần khởi tạo</a:t>
            </a:r>
          </a:p>
          <a:p>
            <a:r>
              <a:rPr lang="en-US" sz="2800" dirty="0">
                <a:latin typeface="+mj-lt"/>
              </a:rPr>
              <a:t>	</a:t>
            </a:r>
            <a:r>
              <a:rPr lang="vi-VN" sz="2800" dirty="0">
                <a:latin typeface="+mj-lt"/>
              </a:rPr>
              <a:t>− Một phương thức lấy biểu diễn kiểu String của giá trị đó</a:t>
            </a:r>
          </a:p>
          <a:p>
            <a:pPr lvl="2"/>
            <a:r>
              <a:rPr lang="vi-VN" sz="2800" dirty="0">
                <a:solidFill>
                  <a:srgbClr val="00B050"/>
                </a:solidFill>
                <a:latin typeface="+mj-lt"/>
              </a:rPr>
              <a:t>Float wfloat = new Float("12.34f"); </a:t>
            </a:r>
          </a:p>
          <a:p>
            <a:pPr lvl="2"/>
            <a:r>
              <a:rPr lang="vi-VN" sz="2800" dirty="0">
                <a:solidFill>
                  <a:srgbClr val="00B050"/>
                </a:solidFill>
                <a:latin typeface="+mj-lt"/>
              </a:rPr>
              <a:t>Float yfloat = new Float(12.34f); </a:t>
            </a:r>
          </a:p>
          <a:p>
            <a:pPr lvl="2"/>
            <a:r>
              <a:rPr lang="vi-VN" sz="2800" dirty="0">
                <a:solidFill>
                  <a:srgbClr val="00B050"/>
                </a:solidFill>
                <a:latin typeface="+mj-lt"/>
              </a:rPr>
              <a:t>Boolean wbool = new Boolean("false"); </a:t>
            </a:r>
          </a:p>
          <a:p>
            <a:pPr lvl="2"/>
            <a:r>
              <a:rPr lang="vi-VN" sz="2800" dirty="0">
                <a:solidFill>
                  <a:srgbClr val="00B050"/>
                </a:solidFill>
                <a:latin typeface="+mj-lt"/>
              </a:rPr>
              <a:t>Boolean ybool =new Boolean(false); </a:t>
            </a:r>
          </a:p>
          <a:p>
            <a:pPr lvl="2"/>
            <a:r>
              <a:rPr lang="vi-VN" sz="2800" dirty="0">
                <a:solidFill>
                  <a:srgbClr val="00B050"/>
                </a:solidFill>
                <a:latin typeface="+mj-lt"/>
              </a:rPr>
              <a:t>Character c1 = new Character('c')</a:t>
            </a:r>
            <a:endParaRPr lang="en-US" sz="2800" dirty="0">
              <a:solidFill>
                <a:srgbClr val="00B050"/>
              </a:solidFill>
              <a:latin typeface="+mj-lt"/>
            </a:endParaRPr>
          </a:p>
        </p:txBody>
      </p:sp>
      <p:sp>
        <p:nvSpPr>
          <p:cNvPr id="18" name="AutoShape 6" descr="các kiểu constructor trong java"/>
          <p:cNvSpPr>
            <a:spLocks noChangeAspect="1" noChangeArrowheads="1"/>
          </p:cNvSpPr>
          <p:nvPr/>
        </p:nvSpPr>
        <p:spPr bwMode="auto">
          <a:xfrm>
            <a:off x="1222375" y="8467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các kiểu constructor trong java"/>
          <p:cNvSpPr>
            <a:spLocks noChangeAspect="1" noChangeArrowheads="1"/>
          </p:cNvSpPr>
          <p:nvPr/>
        </p:nvSpPr>
        <p:spPr bwMode="auto">
          <a:xfrm>
            <a:off x="1374775" y="9991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211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762000" y="995170"/>
            <a:ext cx="9144000" cy="75627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F1A9A9"/>
                  </a:gs>
                  <a:gs pos="100000">
                    <a:srgbClr val="E87071"/>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4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Chất</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Quan</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Trọng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Của</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Pentagon 14"/>
          <p:cNvSpPr/>
          <p:nvPr/>
        </p:nvSpPr>
        <p:spPr>
          <a:xfrm>
            <a:off x="1222636" y="1999418"/>
            <a:ext cx="8436491" cy="935026"/>
          </a:xfrm>
          <a:prstGeom prst="homePlat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Times New Roman" panose="02020603050405020304" pitchFamily="18" charset="0"/>
                <a:cs typeface="Times New Roman" panose="02020603050405020304" pitchFamily="18" charset="0"/>
              </a:rPr>
              <a:t>1.</a:t>
            </a:r>
            <a:r>
              <a:rPr lang="en-US" sz="2800" b="1" dirty="0">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Tính</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Kế</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Thừa</a:t>
            </a:r>
            <a:r>
              <a:rPr lang="en-US" sz="2800" b="1" dirty="0">
                <a:solidFill>
                  <a:schemeClr val="tx1"/>
                </a:solidFill>
                <a:latin typeface="Times New Roman" panose="02020603050405020304" pitchFamily="18" charset="0"/>
                <a:cs typeface="Times New Roman" panose="02020603050405020304" pitchFamily="18" charset="0"/>
              </a:rPr>
              <a:t> (Inheritance)</a:t>
            </a:r>
            <a:r>
              <a:rPr lang="en-US" sz="2800" b="1" dirty="0">
                <a:latin typeface="Times New Roman" panose="02020603050405020304" pitchFamily="18" charset="0"/>
                <a:cs typeface="Times New Roman" panose="02020603050405020304" pitchFamily="18" charset="0"/>
              </a:rPr>
              <a:t>)</a:t>
            </a:r>
          </a:p>
        </p:txBody>
      </p:sp>
      <p:sp>
        <p:nvSpPr>
          <p:cNvPr id="16" name="Pentagon 15"/>
          <p:cNvSpPr/>
          <p:nvPr/>
        </p:nvSpPr>
        <p:spPr>
          <a:xfrm>
            <a:off x="1222635" y="3036483"/>
            <a:ext cx="8436491" cy="935026"/>
          </a:xfrm>
          <a:prstGeom prst="homePlat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Times New Roman" panose="02020603050405020304" pitchFamily="18" charset="0"/>
                <a:cs typeface="Times New Roman" panose="02020603050405020304" pitchFamily="18" charset="0"/>
              </a:rPr>
              <a:t>2.	 </a:t>
            </a:r>
            <a:r>
              <a:rPr lang="en-US" sz="2800" b="1" dirty="0" err="1">
                <a:solidFill>
                  <a:schemeClr val="tx1"/>
                </a:solidFill>
                <a:latin typeface="Times New Roman" panose="02020603050405020304" pitchFamily="18" charset="0"/>
                <a:cs typeface="Times New Roman" panose="02020603050405020304" pitchFamily="18" charset="0"/>
              </a:rPr>
              <a:t>Tính</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Đóng</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Gói</a:t>
            </a:r>
            <a:r>
              <a:rPr lang="en-US" sz="2800" b="1" dirty="0">
                <a:solidFill>
                  <a:schemeClr val="tx1"/>
                </a:solidFill>
                <a:latin typeface="Times New Roman" panose="02020603050405020304" pitchFamily="18" charset="0"/>
                <a:cs typeface="Times New Roman" panose="02020603050405020304" pitchFamily="18" charset="0"/>
              </a:rPr>
              <a:t> (Encapsulation) </a:t>
            </a:r>
          </a:p>
          <a:p>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Và</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Che</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Giấu</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Thông</a:t>
            </a:r>
            <a:r>
              <a:rPr lang="en-US" sz="2800" b="1" dirty="0">
                <a:solidFill>
                  <a:schemeClr val="tx1"/>
                </a:solidFill>
                <a:latin typeface="Times New Roman" panose="02020603050405020304" pitchFamily="18" charset="0"/>
                <a:cs typeface="Times New Roman" panose="02020603050405020304" pitchFamily="18" charset="0"/>
              </a:rPr>
              <a:t> Tin (Information Hiding</a:t>
            </a:r>
          </a:p>
        </p:txBody>
      </p:sp>
      <p:sp>
        <p:nvSpPr>
          <p:cNvPr id="17" name="Pentagon 16"/>
          <p:cNvSpPr/>
          <p:nvPr/>
        </p:nvSpPr>
        <p:spPr>
          <a:xfrm>
            <a:off x="1222638" y="4013994"/>
            <a:ext cx="8436491" cy="935026"/>
          </a:xfrm>
          <a:prstGeom prst="homePlat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Times New Roman" panose="02020603050405020304" pitchFamily="18" charset="0"/>
                <a:cs typeface="Times New Roman" panose="02020603050405020304" pitchFamily="18" charset="0"/>
              </a:rPr>
              <a:t>3.	</a:t>
            </a:r>
            <a:r>
              <a:rPr lang="en-US" sz="2800" b="1" dirty="0" err="1">
                <a:solidFill>
                  <a:schemeClr val="tx1"/>
                </a:solidFill>
                <a:latin typeface="Times New Roman" panose="02020603050405020304" pitchFamily="18" charset="0"/>
                <a:cs typeface="Times New Roman" panose="02020603050405020304" pitchFamily="18" charset="0"/>
              </a:rPr>
              <a:t>Tính</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Đa</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Hình</a:t>
            </a:r>
            <a:r>
              <a:rPr lang="en-US" sz="2800" b="1" dirty="0">
                <a:solidFill>
                  <a:schemeClr val="tx1"/>
                </a:solidFill>
                <a:latin typeface="Times New Roman" panose="02020603050405020304" pitchFamily="18" charset="0"/>
                <a:cs typeface="Times New Roman" panose="02020603050405020304" pitchFamily="18" charset="0"/>
              </a:rPr>
              <a:t> (Polymorphism)</a:t>
            </a:r>
          </a:p>
        </p:txBody>
      </p:sp>
      <p:sp>
        <p:nvSpPr>
          <p:cNvPr id="18" name="Pentagon 17"/>
          <p:cNvSpPr/>
          <p:nvPr/>
        </p:nvSpPr>
        <p:spPr>
          <a:xfrm>
            <a:off x="1222637" y="5008574"/>
            <a:ext cx="8436491" cy="935026"/>
          </a:xfrm>
          <a:prstGeom prst="homePlat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Times New Roman" panose="02020603050405020304" pitchFamily="18" charset="0"/>
                <a:cs typeface="Times New Roman" panose="02020603050405020304" pitchFamily="18" charset="0"/>
              </a:rPr>
              <a:t>4.	</a:t>
            </a:r>
            <a:r>
              <a:rPr lang="vi-VN" sz="2800" b="1" dirty="0">
                <a:solidFill>
                  <a:schemeClr val="tx1"/>
                </a:solidFill>
                <a:latin typeface="Times New Roman" panose="02020603050405020304" pitchFamily="18" charset="0"/>
                <a:cs typeface="Times New Roman" panose="02020603050405020304" pitchFamily="18" charset="0"/>
              </a:rPr>
              <a:t>Tính </a:t>
            </a:r>
            <a:r>
              <a:rPr lang="en-US" sz="2800" b="1" dirty="0">
                <a:solidFill>
                  <a:schemeClr val="tx1"/>
                </a:solidFill>
                <a:latin typeface="Times New Roman" panose="02020603050405020304" pitchFamily="18" charset="0"/>
                <a:cs typeface="Times New Roman" panose="02020603050405020304" pitchFamily="18" charset="0"/>
              </a:rPr>
              <a:t>T</a:t>
            </a:r>
            <a:r>
              <a:rPr lang="vi-VN" sz="2800" b="1" dirty="0">
                <a:solidFill>
                  <a:schemeClr val="tx1"/>
                </a:solidFill>
                <a:latin typeface="Times New Roman" panose="02020603050405020304" pitchFamily="18" charset="0"/>
                <a:cs typeface="Times New Roman" panose="02020603050405020304" pitchFamily="18" charset="0"/>
              </a:rPr>
              <a:t>rừu </a:t>
            </a:r>
            <a:r>
              <a:rPr lang="en-US" sz="2800" b="1" dirty="0">
                <a:solidFill>
                  <a:schemeClr val="tx1"/>
                </a:solidFill>
                <a:latin typeface="Times New Roman" panose="02020603050405020304" pitchFamily="18" charset="0"/>
                <a:cs typeface="Times New Roman" panose="02020603050405020304" pitchFamily="18" charset="0"/>
              </a:rPr>
              <a:t>T</a:t>
            </a:r>
            <a:r>
              <a:rPr lang="vi-VN" sz="2800" b="1" dirty="0">
                <a:solidFill>
                  <a:schemeClr val="tx1"/>
                </a:solidFill>
                <a:latin typeface="Times New Roman" panose="02020603050405020304" pitchFamily="18" charset="0"/>
                <a:cs typeface="Times New Roman" panose="02020603050405020304" pitchFamily="18" charset="0"/>
              </a:rPr>
              <a:t>ượng (</a:t>
            </a:r>
            <a:r>
              <a:rPr lang="en-US" sz="2800" b="1" dirty="0">
                <a:solidFill>
                  <a:schemeClr val="tx1"/>
                </a:solidFill>
                <a:latin typeface="Times New Roman" panose="02020603050405020304" pitchFamily="18" charset="0"/>
                <a:cs typeface="Times New Roman" panose="02020603050405020304" pitchFamily="18" charset="0"/>
              </a:rPr>
              <a:t>A</a:t>
            </a:r>
            <a:r>
              <a:rPr lang="vi-VN" sz="2800" b="1" dirty="0">
                <a:solidFill>
                  <a:schemeClr val="tx1"/>
                </a:solidFill>
                <a:latin typeface="Times New Roman" panose="02020603050405020304" pitchFamily="18" charset="0"/>
                <a:cs typeface="Times New Roman" panose="02020603050405020304" pitchFamily="18" charset="0"/>
              </a:rPr>
              <a:t>bstraction)</a:t>
            </a:r>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70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6" name="TextBox 15"/>
          <p:cNvSpPr txBox="1"/>
          <p:nvPr/>
        </p:nvSpPr>
        <p:spPr>
          <a:xfrm>
            <a:off x="685800" y="1905000"/>
            <a:ext cx="8944791" cy="4493538"/>
          </a:xfrm>
          <a:prstGeom prst="rect">
            <a:avLst/>
          </a:prstGeom>
          <a:noFill/>
        </p:spPr>
        <p:txBody>
          <a:bodyPr wrap="square" rtlCol="0">
            <a:spAutoFit/>
          </a:bodyPr>
          <a:lstStyle/>
          <a:p>
            <a:pPr marL="457200" indent="-457200">
              <a:buFont typeface="Wingdings" panose="05000000000000000000" pitchFamily="2" charset="2"/>
              <a:buChar char="Ø"/>
            </a:pPr>
            <a:r>
              <a:rPr lang="vi-VN" sz="2600" dirty="0">
                <a:latin typeface="+mj-lt"/>
              </a:rPr>
              <a:t>Một lớp con (subclass) có thể kế thừa tất cả những vùng dữ liệu và phưng thức của một lớp khác (siêu lớp - superclass).. </a:t>
            </a:r>
          </a:p>
          <a:p>
            <a:pPr marL="457200" indent="-457200">
              <a:buFont typeface="Wingdings" panose="05000000000000000000" pitchFamily="2" charset="2"/>
              <a:buChar char="Ø"/>
            </a:pPr>
            <a:r>
              <a:rPr lang="en-US" sz="2600" dirty="0" err="1">
                <a:latin typeface="+mj-lt"/>
              </a:rPr>
              <a:t>Như</a:t>
            </a:r>
            <a:r>
              <a:rPr lang="en-US" sz="2600" dirty="0">
                <a:latin typeface="+mj-lt"/>
              </a:rPr>
              <a:t> </a:t>
            </a:r>
            <a:r>
              <a:rPr lang="en-US" sz="2600" dirty="0" err="1">
                <a:latin typeface="+mj-lt"/>
              </a:rPr>
              <a:t>vậy</a:t>
            </a:r>
            <a:r>
              <a:rPr lang="en-US" sz="2600" dirty="0">
                <a:latin typeface="+mj-lt"/>
              </a:rPr>
              <a:t> </a:t>
            </a:r>
            <a:r>
              <a:rPr lang="en-US" sz="2600" dirty="0" err="1">
                <a:latin typeface="+mj-lt"/>
              </a:rPr>
              <a:t>việc</a:t>
            </a:r>
            <a:r>
              <a:rPr lang="en-US" sz="2600" dirty="0">
                <a:latin typeface="+mj-lt"/>
              </a:rPr>
              <a:t> </a:t>
            </a:r>
            <a:r>
              <a:rPr lang="en-US" sz="2600" dirty="0" err="1">
                <a:latin typeface="+mj-lt"/>
              </a:rPr>
              <a:t>tạo</a:t>
            </a:r>
            <a:r>
              <a:rPr lang="en-US" sz="2600" dirty="0">
                <a:latin typeface="+mj-lt"/>
              </a:rPr>
              <a:t> </a:t>
            </a:r>
            <a:r>
              <a:rPr lang="en-US" sz="2600" dirty="0" err="1">
                <a:latin typeface="+mj-lt"/>
              </a:rPr>
              <a:t>một</a:t>
            </a:r>
            <a:r>
              <a:rPr lang="en-US" sz="2600" dirty="0">
                <a:latin typeface="+mj-lt"/>
              </a:rPr>
              <a:t> </a:t>
            </a:r>
            <a:r>
              <a:rPr lang="en-US" sz="2600" dirty="0" err="1">
                <a:latin typeface="+mj-lt"/>
              </a:rPr>
              <a:t>lớp</a:t>
            </a:r>
            <a:r>
              <a:rPr lang="en-US" sz="2600" dirty="0">
                <a:latin typeface="+mj-lt"/>
              </a:rPr>
              <a:t> </a:t>
            </a:r>
            <a:r>
              <a:rPr lang="en-US" sz="2600" dirty="0" err="1">
                <a:latin typeface="+mj-lt"/>
              </a:rPr>
              <a:t>mới</a:t>
            </a:r>
            <a:r>
              <a:rPr lang="en-US" sz="2600" dirty="0">
                <a:latin typeface="+mj-lt"/>
              </a:rPr>
              <a:t> </a:t>
            </a:r>
            <a:r>
              <a:rPr lang="en-US" sz="2600" dirty="0" err="1">
                <a:latin typeface="+mj-lt"/>
              </a:rPr>
              <a:t>từ</a:t>
            </a:r>
            <a:r>
              <a:rPr lang="en-US" sz="2600" dirty="0">
                <a:latin typeface="+mj-lt"/>
              </a:rPr>
              <a:t> </a:t>
            </a:r>
            <a:r>
              <a:rPr lang="en-US" sz="2600" dirty="0" err="1">
                <a:latin typeface="+mj-lt"/>
              </a:rPr>
              <a:t>một</a:t>
            </a:r>
            <a:r>
              <a:rPr lang="en-US" sz="2600" dirty="0">
                <a:latin typeface="+mj-lt"/>
              </a:rPr>
              <a:t> </a:t>
            </a:r>
            <a:r>
              <a:rPr lang="en-US" sz="2600" dirty="0" err="1">
                <a:latin typeface="+mj-lt"/>
              </a:rPr>
              <a:t>lớp</a:t>
            </a:r>
            <a:r>
              <a:rPr lang="en-US" sz="2600" dirty="0">
                <a:latin typeface="+mj-lt"/>
              </a:rPr>
              <a:t> </a:t>
            </a:r>
            <a:r>
              <a:rPr lang="en-US" sz="2600" dirty="0" err="1">
                <a:latin typeface="+mj-lt"/>
              </a:rPr>
              <a:t>đã</a:t>
            </a:r>
            <a:r>
              <a:rPr lang="en-US" sz="2600" dirty="0">
                <a:latin typeface="+mj-lt"/>
              </a:rPr>
              <a:t> </a:t>
            </a:r>
            <a:r>
              <a:rPr lang="en-US" sz="2600" dirty="0" err="1">
                <a:latin typeface="+mj-lt"/>
              </a:rPr>
              <a:t>biết</a:t>
            </a:r>
            <a:r>
              <a:rPr lang="en-US" sz="2600" dirty="0">
                <a:latin typeface="+mj-lt"/>
              </a:rPr>
              <a:t> </a:t>
            </a:r>
            <a:r>
              <a:rPr lang="en-US" sz="2600" dirty="0" err="1">
                <a:latin typeface="+mj-lt"/>
              </a:rPr>
              <a:t>sao</a:t>
            </a:r>
            <a:r>
              <a:rPr lang="en-US" sz="2600" dirty="0">
                <a:latin typeface="+mj-lt"/>
              </a:rPr>
              <a:t> </a:t>
            </a:r>
            <a:r>
              <a:rPr lang="en-US" sz="2600" dirty="0" err="1">
                <a:latin typeface="+mj-lt"/>
              </a:rPr>
              <a:t>cho</a:t>
            </a:r>
            <a:r>
              <a:rPr lang="en-US" sz="2600" dirty="0">
                <a:latin typeface="+mj-lt"/>
              </a:rPr>
              <a:t> </a:t>
            </a:r>
            <a:r>
              <a:rPr lang="en-US" sz="2600" dirty="0" err="1">
                <a:latin typeface="+mj-lt"/>
              </a:rPr>
              <a:t>các</a:t>
            </a:r>
            <a:r>
              <a:rPr lang="en-US" sz="2600" dirty="0">
                <a:latin typeface="+mj-lt"/>
              </a:rPr>
              <a:t> </a:t>
            </a:r>
            <a:r>
              <a:rPr lang="en-US" sz="2600" dirty="0" err="1">
                <a:latin typeface="+mj-lt"/>
              </a:rPr>
              <a:t>thành</a:t>
            </a:r>
            <a:r>
              <a:rPr lang="en-US" sz="2600" dirty="0">
                <a:latin typeface="+mj-lt"/>
              </a:rPr>
              <a:t> </a:t>
            </a:r>
            <a:r>
              <a:rPr lang="en-US" sz="2600" dirty="0" err="1">
                <a:latin typeface="+mj-lt"/>
              </a:rPr>
              <a:t>phần</a:t>
            </a:r>
            <a:r>
              <a:rPr lang="en-US" sz="2600" dirty="0">
                <a:latin typeface="+mj-lt"/>
              </a:rPr>
              <a:t> (fields </a:t>
            </a:r>
            <a:r>
              <a:rPr lang="en-US" sz="2600" dirty="0" err="1">
                <a:latin typeface="+mj-lt"/>
              </a:rPr>
              <a:t>và</a:t>
            </a:r>
            <a:r>
              <a:rPr lang="en-US" sz="2600" dirty="0">
                <a:latin typeface="+mj-lt"/>
              </a:rPr>
              <a:t> methods) </a:t>
            </a:r>
            <a:r>
              <a:rPr lang="en-US" sz="2600" dirty="0" err="1">
                <a:latin typeface="+mj-lt"/>
              </a:rPr>
              <a:t>của</a:t>
            </a:r>
            <a:r>
              <a:rPr lang="en-US" sz="2600" dirty="0">
                <a:latin typeface="+mj-lt"/>
              </a:rPr>
              <a:t> </a:t>
            </a:r>
            <a:r>
              <a:rPr lang="en-US" sz="2600" dirty="0" err="1">
                <a:latin typeface="+mj-lt"/>
              </a:rPr>
              <a:t>lớp</a:t>
            </a:r>
            <a:r>
              <a:rPr lang="en-US" sz="2600" dirty="0">
                <a:latin typeface="+mj-lt"/>
              </a:rPr>
              <a:t> </a:t>
            </a:r>
            <a:r>
              <a:rPr lang="en-US" sz="2600" dirty="0" err="1">
                <a:latin typeface="+mj-lt"/>
              </a:rPr>
              <a:t>cũ</a:t>
            </a:r>
            <a:r>
              <a:rPr lang="en-US" sz="2600" dirty="0">
                <a:latin typeface="+mj-lt"/>
              </a:rPr>
              <a:t> </a:t>
            </a:r>
            <a:r>
              <a:rPr lang="en-US" sz="2600" dirty="0" err="1">
                <a:latin typeface="+mj-lt"/>
              </a:rPr>
              <a:t>cũng</a:t>
            </a:r>
            <a:r>
              <a:rPr lang="en-US" sz="2600" dirty="0">
                <a:latin typeface="+mj-lt"/>
              </a:rPr>
              <a:t> </a:t>
            </a:r>
            <a:r>
              <a:rPr lang="en-US" sz="2600" dirty="0" err="1">
                <a:latin typeface="+mj-lt"/>
              </a:rPr>
              <a:t>sẽ</a:t>
            </a:r>
            <a:r>
              <a:rPr lang="en-US" sz="2600" dirty="0">
                <a:latin typeface="+mj-lt"/>
              </a:rPr>
              <a:t> </a:t>
            </a:r>
            <a:r>
              <a:rPr lang="en-US" sz="2600" dirty="0" err="1">
                <a:latin typeface="+mj-lt"/>
              </a:rPr>
              <a:t>thành</a:t>
            </a:r>
            <a:r>
              <a:rPr lang="en-US" sz="2600" dirty="0">
                <a:latin typeface="+mj-lt"/>
              </a:rPr>
              <a:t> </a:t>
            </a:r>
            <a:r>
              <a:rPr lang="en-US" sz="2600" dirty="0" err="1">
                <a:latin typeface="+mj-lt"/>
              </a:rPr>
              <a:t>các</a:t>
            </a:r>
            <a:r>
              <a:rPr lang="en-US" sz="2600" dirty="0">
                <a:latin typeface="+mj-lt"/>
              </a:rPr>
              <a:t> </a:t>
            </a:r>
            <a:r>
              <a:rPr lang="en-US" sz="2600" dirty="0" err="1">
                <a:latin typeface="+mj-lt"/>
              </a:rPr>
              <a:t>thành</a:t>
            </a:r>
            <a:r>
              <a:rPr lang="en-US" sz="2600" dirty="0">
                <a:latin typeface="+mj-lt"/>
              </a:rPr>
              <a:t> </a:t>
            </a:r>
            <a:r>
              <a:rPr lang="en-US" sz="2600" dirty="0" err="1">
                <a:latin typeface="+mj-lt"/>
              </a:rPr>
              <a:t>phần</a:t>
            </a:r>
            <a:r>
              <a:rPr lang="en-US" sz="2600" dirty="0">
                <a:latin typeface="+mj-lt"/>
              </a:rPr>
              <a:t> (fields </a:t>
            </a:r>
            <a:r>
              <a:rPr lang="en-US" sz="2600" dirty="0" err="1">
                <a:latin typeface="+mj-lt"/>
              </a:rPr>
              <a:t>và</a:t>
            </a:r>
            <a:r>
              <a:rPr lang="en-US" sz="2600" dirty="0">
                <a:latin typeface="+mj-lt"/>
              </a:rPr>
              <a:t> methods) </a:t>
            </a:r>
            <a:r>
              <a:rPr lang="en-US" sz="2600" dirty="0" err="1">
                <a:latin typeface="+mj-lt"/>
              </a:rPr>
              <a:t>của</a:t>
            </a:r>
            <a:r>
              <a:rPr lang="en-US" sz="2600" dirty="0">
                <a:latin typeface="+mj-lt"/>
              </a:rPr>
              <a:t> </a:t>
            </a:r>
            <a:r>
              <a:rPr lang="en-US" sz="2600" dirty="0" err="1">
                <a:latin typeface="+mj-lt"/>
              </a:rPr>
              <a:t>lớp</a:t>
            </a:r>
            <a:r>
              <a:rPr lang="en-US" sz="2600" dirty="0">
                <a:latin typeface="+mj-lt"/>
              </a:rPr>
              <a:t> </a:t>
            </a:r>
            <a:r>
              <a:rPr lang="en-US" sz="2600" dirty="0" err="1">
                <a:latin typeface="+mj-lt"/>
              </a:rPr>
              <a:t>mới</a:t>
            </a:r>
            <a:r>
              <a:rPr lang="en-US" sz="2600" dirty="0">
                <a:latin typeface="+mj-lt"/>
              </a:rPr>
              <a:t>. </a:t>
            </a:r>
            <a:r>
              <a:rPr lang="en-US" sz="2600" dirty="0" err="1">
                <a:latin typeface="+mj-lt"/>
              </a:rPr>
              <a:t>Khi</a:t>
            </a:r>
            <a:r>
              <a:rPr lang="en-US" sz="2600" dirty="0">
                <a:latin typeface="+mj-lt"/>
              </a:rPr>
              <a:t> </a:t>
            </a:r>
            <a:r>
              <a:rPr lang="en-US" sz="2600" dirty="0" err="1">
                <a:latin typeface="+mj-lt"/>
              </a:rPr>
              <a:t>đó</a:t>
            </a:r>
            <a:r>
              <a:rPr lang="en-US" sz="2600" dirty="0">
                <a:latin typeface="+mj-lt"/>
              </a:rPr>
              <a:t> ta </a:t>
            </a:r>
            <a:r>
              <a:rPr lang="en-US" sz="2600" dirty="0" err="1">
                <a:latin typeface="+mj-lt"/>
              </a:rPr>
              <a:t>gọi</a:t>
            </a:r>
            <a:r>
              <a:rPr lang="en-US" sz="2600" dirty="0">
                <a:latin typeface="+mj-lt"/>
              </a:rPr>
              <a:t> </a:t>
            </a:r>
            <a:r>
              <a:rPr lang="en-US" sz="2600" dirty="0" err="1">
                <a:latin typeface="+mj-lt"/>
              </a:rPr>
              <a:t>lớp</a:t>
            </a:r>
            <a:r>
              <a:rPr lang="en-US" sz="2600" dirty="0">
                <a:latin typeface="+mj-lt"/>
              </a:rPr>
              <a:t> </a:t>
            </a:r>
            <a:r>
              <a:rPr lang="en-US" sz="2600" dirty="0" err="1">
                <a:latin typeface="+mj-lt"/>
              </a:rPr>
              <a:t>mới</a:t>
            </a:r>
            <a:r>
              <a:rPr lang="en-US" sz="2600" dirty="0">
                <a:latin typeface="+mj-lt"/>
              </a:rPr>
              <a:t> </a:t>
            </a:r>
            <a:r>
              <a:rPr lang="en-US" sz="2600" dirty="0" err="1">
                <a:latin typeface="+mj-lt"/>
              </a:rPr>
              <a:t>là</a:t>
            </a:r>
            <a:r>
              <a:rPr lang="en-US" sz="2600" dirty="0">
                <a:latin typeface="+mj-lt"/>
              </a:rPr>
              <a:t> </a:t>
            </a:r>
            <a:r>
              <a:rPr lang="en-US" sz="2600" dirty="0" err="1">
                <a:latin typeface="+mj-lt"/>
              </a:rPr>
              <a:t>lớp</a:t>
            </a:r>
            <a:r>
              <a:rPr lang="en-US" sz="2600" dirty="0">
                <a:latin typeface="+mj-lt"/>
              </a:rPr>
              <a:t> </a:t>
            </a:r>
            <a:r>
              <a:rPr lang="en-US" sz="2600" dirty="0" err="1">
                <a:latin typeface="+mj-lt"/>
              </a:rPr>
              <a:t>dẫn</a:t>
            </a:r>
            <a:r>
              <a:rPr lang="en-US" sz="2600" dirty="0">
                <a:latin typeface="+mj-lt"/>
              </a:rPr>
              <a:t> </a:t>
            </a:r>
            <a:r>
              <a:rPr lang="en-US" sz="2600" dirty="0" err="1">
                <a:latin typeface="+mj-lt"/>
              </a:rPr>
              <a:t>xuất</a:t>
            </a:r>
            <a:r>
              <a:rPr lang="en-US" sz="2600" dirty="0">
                <a:latin typeface="+mj-lt"/>
              </a:rPr>
              <a:t> (derived class) </a:t>
            </a:r>
            <a:r>
              <a:rPr lang="en-US" sz="2600" dirty="0" err="1">
                <a:latin typeface="+mj-lt"/>
              </a:rPr>
              <a:t>từ</a:t>
            </a:r>
            <a:r>
              <a:rPr lang="en-US" sz="2600" dirty="0">
                <a:latin typeface="+mj-lt"/>
              </a:rPr>
              <a:t> </a:t>
            </a:r>
            <a:r>
              <a:rPr lang="en-US" sz="2600" dirty="0" err="1">
                <a:latin typeface="+mj-lt"/>
              </a:rPr>
              <a:t>lớp</a:t>
            </a:r>
            <a:r>
              <a:rPr lang="en-US" sz="2600" dirty="0">
                <a:latin typeface="+mj-lt"/>
              </a:rPr>
              <a:t> </a:t>
            </a:r>
            <a:r>
              <a:rPr lang="en-US" sz="2600" dirty="0" err="1">
                <a:latin typeface="+mj-lt"/>
              </a:rPr>
              <a:t>cũ</a:t>
            </a:r>
            <a:r>
              <a:rPr lang="en-US" sz="2600" dirty="0">
                <a:latin typeface="+mj-lt"/>
              </a:rPr>
              <a:t> (superclass)</a:t>
            </a:r>
            <a:r>
              <a:rPr lang="vi-VN" sz="2600" dirty="0">
                <a:latin typeface="+mj-lt"/>
              </a:rPr>
              <a:t>. </a:t>
            </a:r>
            <a:endParaRPr lang="en-US" sz="2600" dirty="0">
              <a:latin typeface="+mj-lt"/>
            </a:endParaRPr>
          </a:p>
          <a:p>
            <a:pPr marL="457200" indent="-457200">
              <a:buFont typeface="Wingdings" panose="05000000000000000000" pitchFamily="2" charset="2"/>
              <a:buChar char="Ø"/>
            </a:pPr>
            <a:r>
              <a:rPr lang="en-US" sz="2600" dirty="0" err="1">
                <a:latin typeface="+mj-lt"/>
              </a:rPr>
              <a:t>Có</a:t>
            </a:r>
            <a:r>
              <a:rPr lang="en-US" sz="2600" dirty="0">
                <a:latin typeface="+mj-lt"/>
              </a:rPr>
              <a:t> </a:t>
            </a:r>
            <a:r>
              <a:rPr lang="en-US" sz="2600" dirty="0" err="1">
                <a:latin typeface="+mj-lt"/>
              </a:rPr>
              <a:t>thể</a:t>
            </a:r>
            <a:r>
              <a:rPr lang="en-US" sz="2600" dirty="0">
                <a:latin typeface="+mj-lt"/>
              </a:rPr>
              <a:t> </a:t>
            </a:r>
            <a:r>
              <a:rPr lang="en-US" sz="2600" dirty="0" err="1">
                <a:latin typeface="+mj-lt"/>
              </a:rPr>
              <a:t>lớp</a:t>
            </a:r>
            <a:r>
              <a:rPr lang="en-US" sz="2600" dirty="0">
                <a:latin typeface="+mj-lt"/>
              </a:rPr>
              <a:t> </a:t>
            </a:r>
            <a:r>
              <a:rPr lang="en-US" sz="2600" dirty="0" err="1">
                <a:latin typeface="+mj-lt"/>
              </a:rPr>
              <a:t>cũ</a:t>
            </a:r>
            <a:r>
              <a:rPr lang="en-US" sz="2600" dirty="0">
                <a:latin typeface="+mj-lt"/>
              </a:rPr>
              <a:t> </a:t>
            </a:r>
            <a:r>
              <a:rPr lang="en-US" sz="2600" dirty="0" err="1">
                <a:latin typeface="+mj-lt"/>
              </a:rPr>
              <a:t>cũng</a:t>
            </a:r>
            <a:r>
              <a:rPr lang="en-US" sz="2600" dirty="0">
                <a:latin typeface="+mj-lt"/>
              </a:rPr>
              <a:t> </a:t>
            </a:r>
            <a:r>
              <a:rPr lang="en-US" sz="2600" dirty="0" err="1">
                <a:latin typeface="+mj-lt"/>
              </a:rPr>
              <a:t>là</a:t>
            </a:r>
            <a:r>
              <a:rPr lang="en-US" sz="2600" dirty="0">
                <a:latin typeface="+mj-lt"/>
              </a:rPr>
              <a:t> </a:t>
            </a:r>
            <a:r>
              <a:rPr lang="en-US" sz="2600" dirty="0" err="1">
                <a:latin typeface="+mj-lt"/>
              </a:rPr>
              <a:t>lớp</a:t>
            </a:r>
            <a:r>
              <a:rPr lang="en-US" sz="2600" dirty="0">
                <a:latin typeface="+mj-lt"/>
              </a:rPr>
              <a:t> </a:t>
            </a:r>
            <a:r>
              <a:rPr lang="en-US" sz="2600" dirty="0" err="1">
                <a:latin typeface="+mj-lt"/>
              </a:rPr>
              <a:t>được</a:t>
            </a:r>
            <a:r>
              <a:rPr lang="en-US" sz="2600" dirty="0">
                <a:latin typeface="+mj-lt"/>
              </a:rPr>
              <a:t> </a:t>
            </a:r>
            <a:r>
              <a:rPr lang="en-US" sz="2600" dirty="0" err="1">
                <a:latin typeface="+mj-lt"/>
              </a:rPr>
              <a:t>dẫn</a:t>
            </a:r>
            <a:r>
              <a:rPr lang="en-US" sz="2600" dirty="0">
                <a:latin typeface="+mj-lt"/>
              </a:rPr>
              <a:t> </a:t>
            </a:r>
            <a:r>
              <a:rPr lang="en-US" sz="2600" dirty="0" err="1">
                <a:latin typeface="+mj-lt"/>
              </a:rPr>
              <a:t>xuất</a:t>
            </a:r>
            <a:r>
              <a:rPr lang="en-US" sz="2600" dirty="0">
                <a:latin typeface="+mj-lt"/>
              </a:rPr>
              <a:t> </a:t>
            </a:r>
            <a:r>
              <a:rPr lang="en-US" sz="2600" dirty="0" err="1">
                <a:latin typeface="+mj-lt"/>
              </a:rPr>
              <a:t>từ</a:t>
            </a:r>
            <a:r>
              <a:rPr lang="en-US" sz="2600" dirty="0">
                <a:latin typeface="+mj-lt"/>
              </a:rPr>
              <a:t> </a:t>
            </a:r>
            <a:r>
              <a:rPr lang="en-US" sz="2600" dirty="0" err="1">
                <a:latin typeface="+mj-lt"/>
              </a:rPr>
              <a:t>một</a:t>
            </a:r>
            <a:r>
              <a:rPr lang="en-US" sz="2600" dirty="0">
                <a:latin typeface="+mj-lt"/>
              </a:rPr>
              <a:t> </a:t>
            </a:r>
            <a:r>
              <a:rPr lang="en-US" sz="2600" dirty="0" err="1">
                <a:latin typeface="+mj-lt"/>
              </a:rPr>
              <a:t>lớp</a:t>
            </a:r>
            <a:r>
              <a:rPr lang="en-US" sz="2600" dirty="0">
                <a:latin typeface="+mj-lt"/>
              </a:rPr>
              <a:t> </a:t>
            </a:r>
            <a:r>
              <a:rPr lang="en-US" sz="2600" dirty="0" err="1">
                <a:latin typeface="+mj-lt"/>
              </a:rPr>
              <a:t>nào</a:t>
            </a:r>
            <a:r>
              <a:rPr lang="en-US" sz="2600" dirty="0">
                <a:latin typeface="+mj-lt"/>
              </a:rPr>
              <a:t> </a:t>
            </a:r>
            <a:r>
              <a:rPr lang="en-US" sz="2600" dirty="0" err="1">
                <a:latin typeface="+mj-lt"/>
              </a:rPr>
              <a:t>đấy</a:t>
            </a:r>
            <a:r>
              <a:rPr lang="en-US" sz="2600" dirty="0">
                <a:latin typeface="+mj-lt"/>
              </a:rPr>
              <a:t>, </a:t>
            </a:r>
            <a:r>
              <a:rPr lang="en-US" sz="2600" dirty="0" err="1">
                <a:latin typeface="+mj-lt"/>
              </a:rPr>
              <a:t>nhưng</a:t>
            </a:r>
            <a:r>
              <a:rPr lang="en-US" sz="2600" dirty="0">
                <a:latin typeface="+mj-lt"/>
              </a:rPr>
              <a:t> </a:t>
            </a:r>
            <a:r>
              <a:rPr lang="en-US" sz="2600" dirty="0" err="1">
                <a:latin typeface="+mj-lt"/>
              </a:rPr>
              <a:t>đối</a:t>
            </a:r>
            <a:r>
              <a:rPr lang="en-US" sz="2600" dirty="0">
                <a:latin typeface="+mj-lt"/>
              </a:rPr>
              <a:t> </a:t>
            </a:r>
            <a:r>
              <a:rPr lang="en-US" sz="2600" dirty="0" err="1">
                <a:latin typeface="+mj-lt"/>
              </a:rPr>
              <a:t>với</a:t>
            </a:r>
            <a:r>
              <a:rPr lang="en-US" sz="2600" dirty="0">
                <a:latin typeface="+mj-lt"/>
              </a:rPr>
              <a:t> </a:t>
            </a:r>
            <a:r>
              <a:rPr lang="en-US" sz="2600" dirty="0" err="1">
                <a:latin typeface="+mj-lt"/>
              </a:rPr>
              <a:t>lớp</a:t>
            </a:r>
            <a:r>
              <a:rPr lang="en-US" sz="2600" dirty="0">
                <a:latin typeface="+mj-lt"/>
              </a:rPr>
              <a:t> </a:t>
            </a:r>
            <a:r>
              <a:rPr lang="en-US" sz="2600" dirty="0" err="1">
                <a:latin typeface="+mj-lt"/>
              </a:rPr>
              <a:t>mới</a:t>
            </a:r>
            <a:r>
              <a:rPr lang="en-US" sz="2600" dirty="0">
                <a:latin typeface="+mj-lt"/>
              </a:rPr>
              <a:t> </a:t>
            </a:r>
            <a:r>
              <a:rPr lang="en-US" sz="2600" dirty="0" err="1">
                <a:latin typeface="+mj-lt"/>
              </a:rPr>
              <a:t>vừa</a:t>
            </a:r>
            <a:r>
              <a:rPr lang="en-US" sz="2600" dirty="0">
                <a:latin typeface="+mj-lt"/>
              </a:rPr>
              <a:t> </a:t>
            </a:r>
            <a:r>
              <a:rPr lang="en-US" sz="2600" dirty="0" err="1">
                <a:latin typeface="+mj-lt"/>
              </a:rPr>
              <a:t>tạo</a:t>
            </a:r>
            <a:r>
              <a:rPr lang="en-US" sz="2600" dirty="0">
                <a:latin typeface="+mj-lt"/>
              </a:rPr>
              <a:t> </a:t>
            </a:r>
            <a:r>
              <a:rPr lang="en-US" sz="2600" dirty="0" err="1">
                <a:latin typeface="+mj-lt"/>
              </a:rPr>
              <a:t>thì</a:t>
            </a:r>
            <a:r>
              <a:rPr lang="en-US" sz="2600" dirty="0">
                <a:latin typeface="+mj-lt"/>
              </a:rPr>
              <a:t> </a:t>
            </a:r>
            <a:r>
              <a:rPr lang="en-US" sz="2600" dirty="0" err="1">
                <a:latin typeface="+mj-lt"/>
              </a:rPr>
              <a:t>lớp</a:t>
            </a:r>
            <a:r>
              <a:rPr lang="en-US" sz="2600" dirty="0">
                <a:latin typeface="+mj-lt"/>
              </a:rPr>
              <a:t> </a:t>
            </a:r>
            <a:r>
              <a:rPr lang="en-US" sz="2600" dirty="0" err="1">
                <a:latin typeface="+mj-lt"/>
              </a:rPr>
              <a:t>cũ</a:t>
            </a:r>
            <a:r>
              <a:rPr lang="en-US" sz="2600" dirty="0">
                <a:latin typeface="+mj-lt"/>
              </a:rPr>
              <a:t> </a:t>
            </a:r>
            <a:r>
              <a:rPr lang="en-US" sz="2600" dirty="0" err="1">
                <a:latin typeface="+mj-lt"/>
              </a:rPr>
              <a:t>đó</a:t>
            </a:r>
            <a:r>
              <a:rPr lang="en-US" sz="2600" dirty="0">
                <a:latin typeface="+mj-lt"/>
              </a:rPr>
              <a:t> </a:t>
            </a:r>
            <a:r>
              <a:rPr lang="en-US" sz="2600" dirty="0" err="1">
                <a:latin typeface="+mj-lt"/>
              </a:rPr>
              <a:t>là</a:t>
            </a:r>
            <a:r>
              <a:rPr lang="en-US" sz="2600" dirty="0">
                <a:latin typeface="+mj-lt"/>
              </a:rPr>
              <a:t> </a:t>
            </a:r>
            <a:r>
              <a:rPr lang="en-US" sz="2600" dirty="0" err="1">
                <a:latin typeface="+mj-lt"/>
              </a:rPr>
              <a:t>một</a:t>
            </a:r>
            <a:r>
              <a:rPr lang="en-US" sz="2600" dirty="0">
                <a:latin typeface="+mj-lt"/>
              </a:rPr>
              <a:t> </a:t>
            </a:r>
            <a:r>
              <a:rPr lang="en-US" sz="2600" dirty="0" err="1">
                <a:latin typeface="+mj-lt"/>
              </a:rPr>
              <a:t>lớp</a:t>
            </a:r>
            <a:r>
              <a:rPr lang="en-US" sz="2600" dirty="0">
                <a:latin typeface="+mj-lt"/>
              </a:rPr>
              <a:t> </a:t>
            </a:r>
            <a:r>
              <a:rPr lang="en-US" sz="2600" dirty="0" err="1">
                <a:latin typeface="+mj-lt"/>
              </a:rPr>
              <a:t>siêu</a:t>
            </a:r>
            <a:r>
              <a:rPr lang="en-US" sz="2600" dirty="0">
                <a:latin typeface="+mj-lt"/>
              </a:rPr>
              <a:t> </a:t>
            </a:r>
            <a:r>
              <a:rPr lang="en-US" sz="2600" dirty="0" err="1">
                <a:latin typeface="+mj-lt"/>
              </a:rPr>
              <a:t>lớp</a:t>
            </a:r>
            <a:r>
              <a:rPr lang="en-US" sz="2600" dirty="0">
                <a:latin typeface="+mj-lt"/>
              </a:rPr>
              <a:t> </a:t>
            </a:r>
            <a:r>
              <a:rPr lang="en-US" sz="2600" dirty="0" err="1">
                <a:latin typeface="+mj-lt"/>
              </a:rPr>
              <a:t>trực</a:t>
            </a:r>
            <a:r>
              <a:rPr lang="en-US" sz="2600" dirty="0">
                <a:latin typeface="+mj-lt"/>
              </a:rPr>
              <a:t> </a:t>
            </a:r>
            <a:r>
              <a:rPr lang="en-US" sz="2600" dirty="0" err="1">
                <a:latin typeface="+mj-lt"/>
              </a:rPr>
              <a:t>tiếp</a:t>
            </a:r>
            <a:r>
              <a:rPr lang="en-US" sz="2600" dirty="0">
                <a:latin typeface="+mj-lt"/>
              </a:rPr>
              <a:t> (immediate </a:t>
            </a:r>
            <a:r>
              <a:rPr lang="en-US" sz="2600" dirty="0" err="1">
                <a:latin typeface="+mj-lt"/>
              </a:rPr>
              <a:t>supperclass</a:t>
            </a:r>
            <a:r>
              <a:rPr lang="en-US" sz="2600" dirty="0">
                <a:latin typeface="+mj-lt"/>
              </a:rPr>
              <a:t>)</a:t>
            </a:r>
            <a:r>
              <a:rPr lang="vi-VN" sz="2600" dirty="0">
                <a:latin typeface="+mj-lt"/>
              </a:rPr>
              <a:t>.</a:t>
            </a:r>
          </a:p>
        </p:txBody>
      </p:sp>
    </p:spTree>
    <p:extLst>
      <p:ext uri="{BB962C8B-B14F-4D97-AF65-F5344CB8AC3E}">
        <p14:creationId xmlns:p14="http://schemas.microsoft.com/office/powerpoint/2010/main" val="60625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3" name="TextBox 12">
            <a:extLst>
              <a:ext uri="{FF2B5EF4-FFF2-40B4-BE49-F238E27FC236}">
                <a16:creationId xmlns:a16="http://schemas.microsoft.com/office/drawing/2014/main" id="{EBF6886A-2D30-425E-BCBE-1EC3AE47F8B1}"/>
              </a:ext>
            </a:extLst>
          </p:cNvPr>
          <p:cNvSpPr txBox="1"/>
          <p:nvPr/>
        </p:nvSpPr>
        <p:spPr>
          <a:xfrm>
            <a:off x="913106" y="1847444"/>
            <a:ext cx="8942094"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(3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353" y="2370664"/>
            <a:ext cx="7373379" cy="3839111"/>
          </a:xfrm>
          <a:prstGeom prst="rect">
            <a:avLst/>
          </a:prstGeom>
        </p:spPr>
      </p:pic>
    </p:spTree>
    <p:extLst>
      <p:ext uri="{BB962C8B-B14F-4D97-AF65-F5344CB8AC3E}">
        <p14:creationId xmlns:p14="http://schemas.microsoft.com/office/powerpoint/2010/main" val="23389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grpSp>
        <p:nvGrpSpPr>
          <p:cNvPr id="294" name="Google Shape;294;p10"/>
          <p:cNvGrpSpPr/>
          <p:nvPr/>
        </p:nvGrpSpPr>
        <p:grpSpPr>
          <a:xfrm>
            <a:off x="1090974" y="933238"/>
            <a:ext cx="8662626" cy="1007332"/>
            <a:chOff x="3129129" y="1121776"/>
            <a:chExt cx="5933741" cy="1171624"/>
          </a:xfrm>
        </p:grpSpPr>
        <p:sp>
          <p:nvSpPr>
            <p:cNvPr id="295" name="Google Shape;295;p10"/>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296" name="Google Shape;296;p10"/>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297" name="Google Shape;297;p10"/>
          <p:cNvGrpSpPr/>
          <p:nvPr/>
        </p:nvGrpSpPr>
        <p:grpSpPr>
          <a:xfrm>
            <a:off x="1218226" y="894454"/>
            <a:ext cx="1573057" cy="1573057"/>
            <a:chOff x="3020983" y="881796"/>
            <a:chExt cx="2097410" cy="2097410"/>
          </a:xfrm>
        </p:grpSpPr>
        <p:grpSp>
          <p:nvGrpSpPr>
            <p:cNvPr id="298" name="Google Shape;298;p10"/>
            <p:cNvGrpSpPr/>
            <p:nvPr/>
          </p:nvGrpSpPr>
          <p:grpSpPr>
            <a:xfrm>
              <a:off x="3020983" y="881796"/>
              <a:ext cx="2097410" cy="2097410"/>
              <a:chOff x="3099689" y="1098878"/>
              <a:chExt cx="1995612" cy="1995615"/>
            </a:xfrm>
          </p:grpSpPr>
          <p:grpSp>
            <p:nvGrpSpPr>
              <p:cNvPr id="299" name="Google Shape;299;p10"/>
              <p:cNvGrpSpPr/>
              <p:nvPr/>
            </p:nvGrpSpPr>
            <p:grpSpPr>
              <a:xfrm>
                <a:off x="3099689" y="1098878"/>
                <a:ext cx="1995612" cy="1995615"/>
                <a:chOff x="6804316" y="2574806"/>
                <a:chExt cx="3585705" cy="3585705"/>
              </a:xfrm>
            </p:grpSpPr>
            <p:sp>
              <p:nvSpPr>
                <p:cNvPr id="300" name="Google Shape;300;p10"/>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01" name="Google Shape;301;p10"/>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02" name="Google Shape;302;p10"/>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03" name="Google Shape;303;p10"/>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04" name="Google Shape;304;p10"/>
            <p:cNvSpPr txBox="1"/>
            <p:nvPr/>
          </p:nvSpPr>
          <p:spPr>
            <a:xfrm>
              <a:off x="3437036" y="1269298"/>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FFB850"/>
                  </a:solidFill>
                  <a:latin typeface="Impact"/>
                  <a:ea typeface="Impact"/>
                  <a:cs typeface="Impact"/>
                  <a:sym typeface="Impact"/>
                </a:rPr>
                <a:t>01</a:t>
              </a:r>
              <a:endParaRPr sz="2400">
                <a:solidFill>
                  <a:srgbClr val="FFB850"/>
                </a:solidFill>
                <a:latin typeface="Impact"/>
                <a:ea typeface="Impact"/>
                <a:cs typeface="Impact"/>
                <a:sym typeface="Impact"/>
              </a:endParaRPr>
            </a:p>
          </p:txBody>
        </p:sp>
      </p:grpSp>
      <p:sp>
        <p:nvSpPr>
          <p:cNvPr id="305" name="Google Shape;305;p10"/>
          <p:cNvSpPr txBox="1"/>
          <p:nvPr/>
        </p:nvSpPr>
        <p:spPr>
          <a:xfrm>
            <a:off x="2391273" y="1193689"/>
            <a:ext cx="68996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Giới Thiệu Ngôn Ngữ Lập Trình Java</a:t>
            </a:r>
            <a:endParaRPr sz="2800" b="1">
              <a:solidFill>
                <a:schemeClr val="dk1"/>
              </a:solidFill>
              <a:latin typeface="Times New Roman"/>
              <a:ea typeface="Times New Roman"/>
              <a:cs typeface="Times New Roman"/>
              <a:sym typeface="Times New Roman"/>
            </a:endParaRPr>
          </a:p>
        </p:txBody>
      </p:sp>
      <p:sp>
        <p:nvSpPr>
          <p:cNvPr id="306" name="Google Shape;306;p10"/>
          <p:cNvSpPr/>
          <p:nvPr/>
        </p:nvSpPr>
        <p:spPr>
          <a:xfrm>
            <a:off x="857330" y="2753883"/>
            <a:ext cx="2500530" cy="2119061"/>
          </a:xfrm>
          <a:prstGeom prst="roundRect">
            <a:avLst>
              <a:gd name="adj" fmla="val 16667"/>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Times New Roman"/>
                <a:ea typeface="Times New Roman"/>
                <a:cs typeface="Times New Roman"/>
                <a:sym typeface="Times New Roman"/>
              </a:rPr>
              <a:t>Tiêu chuẩn của một môi trường Java điển hình </a:t>
            </a:r>
            <a:endParaRPr/>
          </a:p>
        </p:txBody>
      </p:sp>
      <p:sp>
        <p:nvSpPr>
          <p:cNvPr id="308" name="Google Shape;308;p10"/>
          <p:cNvSpPr/>
          <p:nvPr/>
        </p:nvSpPr>
        <p:spPr>
          <a:xfrm>
            <a:off x="3357860" y="3724314"/>
            <a:ext cx="408365" cy="178201"/>
          </a:xfrm>
          <a:prstGeom prst="rightArrow">
            <a:avLst>
              <a:gd name="adj1" fmla="val 50000"/>
              <a:gd name="adj2" fmla="val 50000"/>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pic>
        <p:nvPicPr>
          <p:cNvPr id="1026" name="Picture 2" descr="Cách hoạt động của Chương trình Java: Hello Java | JAVA DEV">
            <a:extLst>
              <a:ext uri="{FF2B5EF4-FFF2-40B4-BE49-F238E27FC236}">
                <a16:creationId xmlns:a16="http://schemas.microsoft.com/office/drawing/2014/main" id="{FD5B2671-C3A1-6FD6-3487-1C3A1E637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752" y="1867754"/>
            <a:ext cx="5316355" cy="44515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94"/>
                                        </p:tgtEl>
                                        <p:attrNameLst>
                                          <p:attrName>style.visibility</p:attrName>
                                        </p:attrNameLst>
                                      </p:cBhvr>
                                      <p:to>
                                        <p:strVal val="visible"/>
                                      </p:to>
                                    </p:set>
                                    <p:anim calcmode="lin" valueType="num">
                                      <p:cBhvr additive="base">
                                        <p:cTn id="10" dur="500"/>
                                        <p:tgtEl>
                                          <p:spTgt spid="2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134497" y="1978784"/>
            <a:ext cx="8942094"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(3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a:t>
            </a:r>
          </a:p>
        </p:txBody>
      </p:sp>
      <p:sp>
        <p:nvSpPr>
          <p:cNvPr id="10" name="TextBox 9"/>
          <p:cNvSpPr txBox="1"/>
          <p:nvPr/>
        </p:nvSpPr>
        <p:spPr>
          <a:xfrm>
            <a:off x="1134497" y="2371001"/>
            <a:ext cx="2980303" cy="1815882"/>
          </a:xfrm>
          <a:prstGeom prst="rect">
            <a:avLst/>
          </a:prstGeom>
          <a:noFill/>
        </p:spPr>
        <p:txBody>
          <a:bodyPr wrap="none" rtlCol="0">
            <a:spAutoFit/>
          </a:bodyPr>
          <a:lstStyle/>
          <a:p>
            <a:pPr marL="342900" indent="-342900">
              <a:buFont typeface="+mj-lt"/>
              <a:buAutoNum type="arabicPeriod"/>
            </a:pPr>
            <a:r>
              <a:rPr lang="en-US" sz="2800" dirty="0" err="1">
                <a:latin typeface="Times New Roman" panose="02020603050405020304" pitchFamily="18" charset="0"/>
                <a:cs typeface="Times New Roman" panose="02020603050405020304" pitchFamily="18" charset="0"/>
              </a:rPr>
              <a:t>Đơn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chỉ</a:t>
            </a:r>
            <a:r>
              <a:rPr lang="en-US" sz="2800" dirty="0">
                <a:latin typeface="Times New Roman" panose="02020603050405020304" pitchFamily="18" charset="0"/>
                <a:cs typeface="Times New Roman" panose="02020603050405020304" pitchFamily="18" charset="0"/>
              </a:rPr>
              <a:t> 2 class </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cha con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endParaRPr lang="en-US" sz="2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486489"/>
            <a:ext cx="6090050" cy="4043323"/>
          </a:xfrm>
          <a:prstGeom prst="rect">
            <a:avLst/>
          </a:prstGeom>
        </p:spPr>
      </p:pic>
    </p:spTree>
    <p:extLst>
      <p:ext uri="{BB962C8B-B14F-4D97-AF65-F5344CB8AC3E}">
        <p14:creationId xmlns:p14="http://schemas.microsoft.com/office/powerpoint/2010/main" val="345739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098619" y="1872844"/>
            <a:ext cx="8942094"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(3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a:t>
            </a:r>
          </a:p>
        </p:txBody>
      </p:sp>
      <p:sp>
        <p:nvSpPr>
          <p:cNvPr id="10" name="TextBox 9"/>
          <p:cNvSpPr txBox="1"/>
          <p:nvPr/>
        </p:nvSpPr>
        <p:spPr>
          <a:xfrm>
            <a:off x="1098619" y="2265061"/>
            <a:ext cx="3256020" cy="2677656"/>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cấp</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a:t>
            </a:r>
            <a:r>
              <a:rPr lang="en-US" sz="2800" dirty="0" err="1">
                <a:latin typeface="Times New Roman" panose="02020603050405020304" pitchFamily="18" charset="0"/>
                <a:cs typeface="Times New Roman" panose="02020603050405020304" pitchFamily="18" charset="0"/>
              </a:rPr>
              <a:t>cụ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kị</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tổ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con </a:t>
            </a:r>
            <a:r>
              <a:rPr lang="en-US" sz="2800" dirty="0" err="1">
                <a:latin typeface="Times New Roman" panose="02020603050405020304" pitchFamily="18" charset="0"/>
                <a:cs typeface="Times New Roman" panose="02020603050405020304" pitchFamily="18" charset="0"/>
              </a:rPr>
              <a:t>cháu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Cụ</a:t>
            </a:r>
            <a:r>
              <a:rPr lang="en-US" sz="2800" dirty="0">
                <a:latin typeface="Times New Roman" panose="02020603050405020304" pitchFamily="18" charset="0"/>
                <a:cs typeface="Times New Roman" panose="02020603050405020304" pitchFamily="18" charset="0"/>
              </a:rPr>
              <a:t> -&gt;  </a:t>
            </a:r>
            <a:r>
              <a:rPr lang="en-US" sz="2800" dirty="0" err="1">
                <a:latin typeface="Times New Roman" panose="02020603050405020304" pitchFamily="18" charset="0"/>
                <a:cs typeface="Times New Roman" panose="02020603050405020304" pitchFamily="18" charset="0"/>
              </a:rPr>
              <a:t>Ông</a:t>
            </a:r>
            <a:r>
              <a:rPr lang="en-US" sz="2800" dirty="0">
                <a:latin typeface="Times New Roman" panose="02020603050405020304" pitchFamily="18" charset="0"/>
                <a:cs typeface="Times New Roman" panose="02020603050405020304" pitchFamily="18" charset="0"/>
              </a:rPr>
              <a:t> -&gt;</a:t>
            </a:r>
          </a:p>
          <a:p>
            <a:r>
              <a:rPr lang="en-US" sz="2800" dirty="0">
                <a:latin typeface="Times New Roman" panose="02020603050405020304" pitchFamily="18" charset="0"/>
                <a:cs typeface="Times New Roman" panose="02020603050405020304" pitchFamily="18" charset="0"/>
              </a:rPr>
              <a:t>Cha -&gt; </a:t>
            </a:r>
            <a:r>
              <a:rPr lang="en-US" sz="2800" dirty="0" err="1">
                <a:latin typeface="Times New Roman" panose="02020603050405020304" pitchFamily="18" charset="0"/>
                <a:cs typeface="Times New Roman" panose="02020603050405020304" pitchFamily="18" charset="0"/>
              </a:rPr>
              <a:t>Cháu</a:t>
            </a:r>
            <a:endParaRPr lang="en-US" sz="2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337393"/>
            <a:ext cx="5986170" cy="4017643"/>
          </a:xfrm>
          <a:prstGeom prst="rect">
            <a:avLst/>
          </a:prstGeom>
        </p:spPr>
      </p:pic>
    </p:spTree>
    <p:extLst>
      <p:ext uri="{BB962C8B-B14F-4D97-AF65-F5344CB8AC3E}">
        <p14:creationId xmlns:p14="http://schemas.microsoft.com/office/powerpoint/2010/main" val="12434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263269" y="1847444"/>
            <a:ext cx="8942094" cy="523220"/>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Các</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Java: (3 </a:t>
            </a:r>
            <a:r>
              <a:rPr lang="fr-FR" sz="2800" b="1" dirty="0" err="1">
                <a:latin typeface="Times New Roman" panose="02020603050405020304" pitchFamily="18" charset="0"/>
                <a:cs typeface="Times New Roman" panose="02020603050405020304" pitchFamily="18" charset="0"/>
              </a:rPr>
              <a:t>Kiểu</a:t>
            </a:r>
            <a:r>
              <a:rPr lang="fr-FR" sz="2800" b="1" dirty="0">
                <a:latin typeface="Times New Roman" panose="02020603050405020304" pitchFamily="18" charset="0"/>
                <a:cs typeface="Times New Roman" panose="02020603050405020304" pitchFamily="18" charset="0"/>
              </a:rPr>
              <a:t>)</a:t>
            </a:r>
          </a:p>
        </p:txBody>
      </p:sp>
      <p:sp>
        <p:nvSpPr>
          <p:cNvPr id="10" name="TextBox 9"/>
          <p:cNvSpPr txBox="1"/>
          <p:nvPr/>
        </p:nvSpPr>
        <p:spPr>
          <a:xfrm>
            <a:off x="1263269" y="2239661"/>
            <a:ext cx="3166251" cy="2246769"/>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3.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bậc</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class cha</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nhiều</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thừa</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Cha -&gt; Con </a:t>
            </a:r>
            <a:r>
              <a:rPr lang="en-US" sz="2800" dirty="0" err="1">
                <a:latin typeface="Times New Roman" panose="02020603050405020304" pitchFamily="18" charset="0"/>
                <a:cs typeface="Times New Roman" panose="02020603050405020304" pitchFamily="18" charset="0"/>
              </a:rPr>
              <a:t>trai</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Con </a:t>
            </a:r>
            <a:r>
              <a:rPr lang="en-US" sz="2800" dirty="0" err="1">
                <a:latin typeface="Times New Roman" panose="02020603050405020304" pitchFamily="18" charset="0"/>
                <a:cs typeface="Times New Roman" panose="02020603050405020304" pitchFamily="18" charset="0"/>
              </a:rPr>
              <a:t>gái</a:t>
            </a:r>
            <a:r>
              <a:rPr lang="en-US" sz="2800" dirty="0">
                <a:latin typeface="Times New Roman" panose="02020603050405020304" pitchFamily="18" charset="0"/>
                <a:cs typeface="Times New Roman" panose="02020603050405020304" pitchFamily="18" charset="0"/>
              </a:rPr>
              <a:t>, Con </a:t>
            </a:r>
            <a:r>
              <a:rPr lang="en-US" sz="2800" dirty="0" err="1">
                <a:latin typeface="Times New Roman" panose="02020603050405020304" pitchFamily="18" charset="0"/>
                <a:cs typeface="Times New Roman" panose="02020603050405020304" pitchFamily="18" charset="0"/>
              </a:rPr>
              <a:t>út</a:t>
            </a:r>
            <a:r>
              <a:rPr lang="en-US" sz="2800" dirty="0">
                <a:latin typeface="Times New Roman" panose="02020603050405020304" pitchFamily="18" charset="0"/>
                <a:cs typeface="Times New Roman" panose="02020603050405020304" pitchFamily="18" charset="0"/>
              </a:rPr>
              <a: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312562"/>
            <a:ext cx="5850639" cy="3992782"/>
          </a:xfrm>
          <a:prstGeom prst="rect">
            <a:avLst/>
          </a:prstGeom>
        </p:spPr>
      </p:pic>
    </p:spTree>
    <p:extLst>
      <p:ext uri="{BB962C8B-B14F-4D97-AF65-F5344CB8AC3E}">
        <p14:creationId xmlns:p14="http://schemas.microsoft.com/office/powerpoint/2010/main" val="424740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143000" y="1747793"/>
            <a:ext cx="8942094" cy="1815882"/>
          </a:xfrm>
          <a:prstGeom prst="rect">
            <a:avLst/>
          </a:prstGeom>
          <a:noFill/>
        </p:spPr>
        <p:txBody>
          <a:bodyPr wrap="square" rtlCol="0">
            <a:spAutoFit/>
          </a:bodyPr>
          <a:lstStyle/>
          <a:p>
            <a:pPr marL="457200" indent="-457200">
              <a:buFont typeface="Wingdings" panose="05000000000000000000" pitchFamily="2" charset="2"/>
              <a:buChar char="Ø"/>
            </a:pPr>
            <a:r>
              <a:rPr lang="fr-FR" sz="2800" b="1" dirty="0" err="1">
                <a:latin typeface="Times New Roman" panose="02020603050405020304" pitchFamily="18" charset="0"/>
                <a:cs typeface="Times New Roman" panose="02020603050405020304" pitchFamily="18" charset="0"/>
              </a:rPr>
              <a:t>Lưu</a:t>
            </a:r>
            <a:r>
              <a:rPr lang="fr-FR" sz="2800" b="1" dirty="0">
                <a:latin typeface="Times New Roman" panose="02020603050405020304" pitchFamily="18" charset="0"/>
                <a:cs typeface="Times New Roman" panose="02020603050405020304" pitchFamily="18" charset="0"/>
              </a:rPr>
              <a:t> ý </a:t>
            </a:r>
            <a:r>
              <a:rPr lang="fr-FR" sz="2800" b="1" dirty="0" err="1">
                <a:latin typeface="Times New Roman" panose="02020603050405020304" pitchFamily="18" charset="0"/>
                <a:cs typeface="Times New Roman" panose="02020603050405020304" pitchFamily="18" charset="0"/>
              </a:rPr>
              <a:t>trong</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kế</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thừa</a:t>
            </a:r>
            <a:r>
              <a:rPr lang="fr-FR" sz="2800" b="1" dirty="0">
                <a:latin typeface="Times New Roman" panose="02020603050405020304" pitchFamily="18" charset="0"/>
                <a:cs typeface="Times New Roman" panose="02020603050405020304" pitchFamily="18" charset="0"/>
              </a:rPr>
              <a:t>:</a:t>
            </a:r>
            <a:br>
              <a:rPr lang="fr-FR" sz="2800" b="1" dirty="0">
                <a:latin typeface="Times New Roman" panose="02020603050405020304" pitchFamily="18" charset="0"/>
                <a:cs typeface="Times New Roman" panose="02020603050405020304" pitchFamily="18" charset="0"/>
              </a:rPr>
            </a:br>
            <a:r>
              <a:rPr lang="fr-FR" sz="2800" b="1" dirty="0">
                <a:solidFill>
                  <a:srgbClr val="FF0000"/>
                </a:solidFill>
                <a:latin typeface="Times New Roman" panose="02020603050405020304" pitchFamily="18" charset="0"/>
                <a:cs typeface="Times New Roman" panose="02020603050405020304" pitchFamily="18" charset="0"/>
              </a:rPr>
              <a:t>-</a:t>
            </a:r>
            <a:r>
              <a:rPr lang="fr-FR" sz="2800" b="1" dirty="0">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Không</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có</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đa</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kế</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thừa</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trong</a:t>
            </a:r>
            <a:r>
              <a:rPr lang="fr-FR" sz="2800" b="1" dirty="0">
                <a:solidFill>
                  <a:srgbClr val="FF0000"/>
                </a:solidFill>
                <a:latin typeface="Times New Roman" panose="02020603050405020304" pitchFamily="18" charset="0"/>
                <a:cs typeface="Times New Roman" panose="02020603050405020304" pitchFamily="18" charset="0"/>
              </a:rPr>
              <a:t> Java</a:t>
            </a:r>
          </a:p>
          <a:p>
            <a:r>
              <a:rPr lang="fr-FR" sz="2800" b="1" dirty="0">
                <a:solidFill>
                  <a:srgbClr val="FF0000"/>
                </a:solidFill>
                <a:latin typeface="Times New Roman" panose="02020603050405020304" pitchFamily="18" charset="0"/>
                <a:cs typeface="Times New Roman" panose="02020603050405020304" pitchFamily="18" charset="0"/>
              </a:rPr>
              <a:t>     - </a:t>
            </a:r>
            <a:r>
              <a:rPr lang="fr-FR" sz="2800" b="1" dirty="0" err="1">
                <a:solidFill>
                  <a:srgbClr val="FF0000"/>
                </a:solidFill>
                <a:latin typeface="Times New Roman" panose="02020603050405020304" pitchFamily="18" charset="0"/>
                <a:cs typeface="Times New Roman" panose="02020603050405020304" pitchFamily="18" charset="0"/>
              </a:rPr>
              <a:t>Một</a:t>
            </a:r>
            <a:r>
              <a:rPr lang="fr-FR" sz="2800" b="1" dirty="0">
                <a:solidFill>
                  <a:srgbClr val="FF0000"/>
                </a:solidFill>
                <a:latin typeface="Times New Roman" panose="02020603050405020304" pitchFamily="18" charset="0"/>
                <a:cs typeface="Times New Roman" panose="02020603050405020304" pitchFamily="18" charset="0"/>
              </a:rPr>
              <a:t> class con </a:t>
            </a:r>
            <a:r>
              <a:rPr lang="fr-FR" sz="2800" b="1" dirty="0" err="1">
                <a:solidFill>
                  <a:srgbClr val="FF0000"/>
                </a:solidFill>
                <a:latin typeface="Times New Roman" panose="02020603050405020304" pitchFamily="18" charset="0"/>
                <a:cs typeface="Times New Roman" panose="02020603050405020304" pitchFamily="18" charset="0"/>
              </a:rPr>
              <a:t>không</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thể</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kế</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thừa</a:t>
            </a:r>
            <a:r>
              <a:rPr lang="fr-FR" sz="2800" b="1" dirty="0">
                <a:solidFill>
                  <a:srgbClr val="FF0000"/>
                </a:solidFill>
                <a:latin typeface="Times New Roman" panose="02020603050405020304" pitchFamily="18" charset="0"/>
                <a:cs typeface="Times New Roman" panose="02020603050405020304" pitchFamily="18" charset="0"/>
              </a:rPr>
              <a:t> </a:t>
            </a:r>
            <a:r>
              <a:rPr lang="fr-FR" sz="2800" b="1" dirty="0" err="1">
                <a:solidFill>
                  <a:srgbClr val="FF0000"/>
                </a:solidFill>
                <a:latin typeface="Times New Roman" panose="02020603050405020304" pitchFamily="18" charset="0"/>
                <a:cs typeface="Times New Roman" panose="02020603050405020304" pitchFamily="18" charset="0"/>
              </a:rPr>
              <a:t>nhiều</a:t>
            </a:r>
            <a:r>
              <a:rPr lang="fr-FR" sz="2800" b="1" dirty="0">
                <a:solidFill>
                  <a:srgbClr val="FF0000"/>
                </a:solidFill>
                <a:latin typeface="Times New Roman" panose="02020603050405020304" pitchFamily="18" charset="0"/>
                <a:cs typeface="Times New Roman" panose="02020603050405020304" pitchFamily="18" charset="0"/>
              </a:rPr>
              <a:t> class </a:t>
            </a:r>
            <a:r>
              <a:rPr lang="fr-FR" sz="2800" b="1" dirty="0" err="1">
                <a:solidFill>
                  <a:srgbClr val="FF0000"/>
                </a:solidFill>
                <a:latin typeface="Times New Roman" panose="02020603050405020304" pitchFamily="18" charset="0"/>
                <a:cs typeface="Times New Roman" panose="02020603050405020304" pitchFamily="18" charset="0"/>
              </a:rPr>
              <a:t>cha</a:t>
            </a:r>
            <a:r>
              <a:rPr lang="fr-FR" sz="2800" b="1" dirty="0">
                <a:solidFill>
                  <a:srgbClr val="FF0000"/>
                </a:solidFill>
                <a:latin typeface="Times New Roman" panose="02020603050405020304" pitchFamily="18" charset="0"/>
                <a:cs typeface="Times New Roman" panose="02020603050405020304" pitchFamily="18" charset="0"/>
              </a:rPr>
              <a:t/>
            </a:r>
            <a:br>
              <a:rPr lang="fr-FR" sz="2800" b="1" dirty="0">
                <a:solidFill>
                  <a:srgbClr val="FF0000"/>
                </a:solidFill>
                <a:latin typeface="Times New Roman" panose="02020603050405020304" pitchFamily="18" charset="0"/>
                <a:cs typeface="Times New Roman" panose="02020603050405020304" pitchFamily="18" charset="0"/>
              </a:rPr>
            </a:br>
            <a:r>
              <a:rPr lang="fr-FR" sz="2800" b="1" dirty="0">
                <a:solidFill>
                  <a:srgbClr val="FF0000"/>
                </a:solidFill>
                <a:latin typeface="Times New Roman" panose="02020603050405020304" pitchFamily="18" charset="0"/>
                <a:cs typeface="Times New Roman" panose="02020603050405020304" pitchFamily="18" charset="0"/>
              </a:rPr>
              <a:t>    </a:t>
            </a:r>
            <a:endParaRPr lang="fr-F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265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945373" y="1908193"/>
            <a:ext cx="8942094" cy="5262979"/>
          </a:xfrm>
          <a:prstGeom prst="rect">
            <a:avLst/>
          </a:prstGeom>
          <a:noFill/>
        </p:spPr>
        <p:txBody>
          <a:bodyPr wrap="square" rtlCol="0">
            <a:spAutoFit/>
          </a:bodyPr>
          <a:lstStyle/>
          <a:p>
            <a:pPr marL="457200" indent="-457200">
              <a:buFont typeface="Wingdings" panose="05000000000000000000" pitchFamily="2" charset="2"/>
              <a:buChar char="Ø"/>
            </a:pPr>
            <a:r>
              <a:rPr lang="fr-FR" sz="2700" b="1" dirty="0" err="1">
                <a:latin typeface="Times New Roman" panose="02020603050405020304" pitchFamily="18" charset="0"/>
                <a:cs typeface="Times New Roman" panose="02020603050405020304" pitchFamily="18" charset="0"/>
              </a:rPr>
              <a:t>Từ</a:t>
            </a:r>
            <a:r>
              <a:rPr lang="fr-FR" sz="2700" b="1" dirty="0">
                <a:latin typeface="Times New Roman" panose="02020603050405020304" pitchFamily="18" charset="0"/>
                <a:cs typeface="Times New Roman" panose="02020603050405020304" pitchFamily="18" charset="0"/>
              </a:rPr>
              <a:t> </a:t>
            </a:r>
            <a:r>
              <a:rPr lang="fr-FR" sz="2700" b="1" dirty="0" err="1">
                <a:latin typeface="Times New Roman" panose="02020603050405020304" pitchFamily="18" charset="0"/>
                <a:cs typeface="Times New Roman" panose="02020603050405020304" pitchFamily="18" charset="0"/>
              </a:rPr>
              <a:t>khóa</a:t>
            </a:r>
            <a:r>
              <a:rPr lang="fr-FR" sz="2700" b="1" dirty="0">
                <a:latin typeface="Times New Roman" panose="02020603050405020304" pitchFamily="18" charset="0"/>
                <a:cs typeface="Times New Roman" panose="02020603050405020304" pitchFamily="18" charset="0"/>
              </a:rPr>
              <a:t> «  super» </a:t>
            </a:r>
            <a:r>
              <a:rPr lang="fr-FR" sz="2700" b="1" dirty="0" err="1">
                <a:latin typeface="Times New Roman" panose="02020603050405020304" pitchFamily="18" charset="0"/>
                <a:cs typeface="Times New Roman" panose="02020603050405020304" pitchFamily="18" charset="0"/>
              </a:rPr>
              <a:t>trong</a:t>
            </a:r>
            <a:r>
              <a:rPr lang="fr-FR" sz="2700" b="1" dirty="0">
                <a:latin typeface="Times New Roman" panose="02020603050405020304" pitchFamily="18" charset="0"/>
                <a:cs typeface="Times New Roman" panose="02020603050405020304" pitchFamily="18" charset="0"/>
              </a:rPr>
              <a:t> Java:</a:t>
            </a:r>
          </a:p>
          <a:p>
            <a:pPr marL="457200" indent="-457200">
              <a:buFont typeface="Wingdings" panose="05000000000000000000" pitchFamily="2" charset="2"/>
              <a:buChar char="Ø"/>
            </a:pPr>
            <a:r>
              <a:rPr lang="vi-VN" sz="2700" b="1" dirty="0">
                <a:latin typeface="Times New Roman" panose="02020603050405020304" pitchFamily="18" charset="0"/>
                <a:cs typeface="Times New Roman" panose="02020603050405020304" pitchFamily="18" charset="0"/>
              </a:rPr>
              <a:t>Từ khóa super trong java</a:t>
            </a:r>
            <a:r>
              <a:rPr lang="vi-VN" sz="2700" dirty="0">
                <a:latin typeface="Times New Roman" panose="02020603050405020304" pitchFamily="18" charset="0"/>
                <a:cs typeface="Times New Roman" panose="02020603050405020304" pitchFamily="18" charset="0"/>
              </a:rPr>
              <a:t> là một biến tham chiếu được sử dụng để tham chiếu trực tiếp đến đối tượng của lớp cha gần nhất.</a:t>
            </a:r>
            <a:endParaRPr lang="en-US" sz="27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Trong java, từ khóa </a:t>
            </a:r>
            <a:r>
              <a:rPr lang="vi-VN" sz="2700" b="1" dirty="0">
                <a:latin typeface="Times New Roman" panose="02020603050405020304" pitchFamily="18" charset="0"/>
                <a:cs typeface="Times New Roman" panose="02020603050405020304" pitchFamily="18" charset="0"/>
              </a:rPr>
              <a:t>super</a:t>
            </a:r>
            <a:r>
              <a:rPr lang="vi-VN" sz="2700" dirty="0">
                <a:latin typeface="Times New Roman" panose="02020603050405020304" pitchFamily="18" charset="0"/>
                <a:cs typeface="Times New Roman" panose="02020603050405020304" pitchFamily="18" charset="0"/>
              </a:rPr>
              <a:t> có 3 cách sử dụng như sau:</a:t>
            </a: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Từ khóa </a:t>
            </a:r>
            <a:r>
              <a:rPr lang="vi-VN" sz="2700" b="1" dirty="0">
                <a:latin typeface="Times New Roman" panose="02020603050405020304" pitchFamily="18" charset="0"/>
                <a:cs typeface="Times New Roman" panose="02020603050405020304" pitchFamily="18" charset="0"/>
              </a:rPr>
              <a:t>super</a:t>
            </a:r>
            <a:r>
              <a:rPr lang="vi-VN" sz="2700" dirty="0">
                <a:latin typeface="Times New Roman" panose="02020603050405020304" pitchFamily="18" charset="0"/>
                <a:cs typeface="Times New Roman" panose="02020603050405020304" pitchFamily="18" charset="0"/>
              </a:rPr>
              <a:t> được sử dụng để tham chiếu trực tiếp đến biến </a:t>
            </a:r>
            <a:r>
              <a:rPr lang="vi-VN" sz="2700" b="1" dirty="0">
                <a:latin typeface="Times New Roman" panose="02020603050405020304" pitchFamily="18" charset="0"/>
                <a:cs typeface="Times New Roman" panose="02020603050405020304" pitchFamily="18" charset="0"/>
              </a:rPr>
              <a:t>instance</a:t>
            </a:r>
            <a:r>
              <a:rPr lang="en-US" sz="2700" b="1" dirty="0">
                <a:latin typeface="Times New Roman" panose="02020603050405020304" pitchFamily="18" charset="0"/>
                <a:cs typeface="Times New Roman" panose="02020603050405020304" pitchFamily="18" charset="0"/>
              </a:rPr>
              <a:t>(</a:t>
            </a:r>
            <a:r>
              <a:rPr lang="en-US" sz="2700" b="1" dirty="0" err="1">
                <a:latin typeface="Times New Roman" panose="02020603050405020304" pitchFamily="18" charset="0"/>
                <a:cs typeface="Times New Roman" panose="02020603050405020304" pitchFamily="18" charset="0"/>
              </a:rPr>
              <a:t>Biến</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toàn</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cục</a:t>
            </a:r>
            <a:r>
              <a:rPr lang="en-US" sz="2700" b="1" dirty="0">
                <a:latin typeface="Times New Roman" panose="02020603050405020304" pitchFamily="18" charset="0"/>
                <a:cs typeface="Times New Roman" panose="02020603050405020304" pitchFamily="18" charset="0"/>
              </a:rPr>
              <a:t>)</a:t>
            </a:r>
            <a:r>
              <a:rPr lang="vi-VN" sz="2700" dirty="0">
                <a:latin typeface="Times New Roman" panose="02020603050405020304" pitchFamily="18" charset="0"/>
                <a:cs typeface="Times New Roman" panose="02020603050405020304" pitchFamily="18" charset="0"/>
              </a:rPr>
              <a:t> của lớp cha gần nhất.</a:t>
            </a:r>
          </a:p>
          <a:p>
            <a:pPr marL="457200" indent="-457200">
              <a:buFont typeface="Wingdings" panose="05000000000000000000" pitchFamily="2" charset="2"/>
              <a:buChar char="Ø"/>
            </a:pPr>
            <a:r>
              <a:rPr lang="vi-VN" sz="2700" b="1" dirty="0">
                <a:latin typeface="Times New Roman" panose="02020603050405020304" pitchFamily="18" charset="0"/>
                <a:cs typeface="Times New Roman" panose="02020603050405020304" pitchFamily="18" charset="0"/>
              </a:rPr>
              <a:t>super()</a:t>
            </a:r>
            <a:r>
              <a:rPr lang="vi-VN" sz="2700" dirty="0">
                <a:latin typeface="Times New Roman" panose="02020603050405020304" pitchFamily="18" charset="0"/>
                <a:cs typeface="Times New Roman" panose="02020603050405020304" pitchFamily="18" charset="0"/>
              </a:rPr>
              <a:t> được sử dụng để gọi trực tiếp </a:t>
            </a:r>
            <a:r>
              <a:rPr lang="vi-VN" sz="2700" b="1" dirty="0">
                <a:latin typeface="Times New Roman" panose="02020603050405020304" pitchFamily="18" charset="0"/>
                <a:cs typeface="Times New Roman" panose="02020603050405020304" pitchFamily="18" charset="0"/>
              </a:rPr>
              <a:t>Constructor</a:t>
            </a:r>
            <a:r>
              <a:rPr lang="vi-VN" sz="2700" dirty="0">
                <a:latin typeface="Times New Roman" panose="02020603050405020304" pitchFamily="18" charset="0"/>
                <a:cs typeface="Times New Roman" panose="02020603050405020304" pitchFamily="18" charset="0"/>
              </a:rPr>
              <a:t> của lớp cha.</a:t>
            </a: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Từ khóa </a:t>
            </a:r>
            <a:r>
              <a:rPr lang="vi-VN" sz="2700" b="1" dirty="0">
                <a:latin typeface="Times New Roman" panose="02020603050405020304" pitchFamily="18" charset="0"/>
                <a:cs typeface="Times New Roman" panose="02020603050405020304" pitchFamily="18" charset="0"/>
              </a:rPr>
              <a:t>super</a:t>
            </a:r>
            <a:r>
              <a:rPr lang="vi-VN" sz="2700" dirty="0">
                <a:latin typeface="Times New Roman" panose="02020603050405020304" pitchFamily="18" charset="0"/>
                <a:cs typeface="Times New Roman" panose="02020603050405020304" pitchFamily="18" charset="0"/>
              </a:rPr>
              <a:t> được sử dụng để gọi trực tiếp </a:t>
            </a:r>
            <a:r>
              <a:rPr lang="vi-VN" sz="2700" b="1" dirty="0">
                <a:latin typeface="Times New Roman" panose="02020603050405020304" pitchFamily="18" charset="0"/>
                <a:cs typeface="Times New Roman" panose="02020603050405020304" pitchFamily="18" charset="0"/>
              </a:rPr>
              <a:t>phương thức</a:t>
            </a:r>
            <a:r>
              <a:rPr lang="vi-VN" sz="2700" dirty="0">
                <a:latin typeface="Times New Roman" panose="02020603050405020304" pitchFamily="18" charset="0"/>
                <a:cs typeface="Times New Roman" panose="02020603050405020304" pitchFamily="18" charset="0"/>
              </a:rPr>
              <a:t> của lớp cha.</a:t>
            </a:r>
          </a:p>
          <a:p>
            <a:pPr marL="457200" indent="-457200">
              <a:buFont typeface="Wingdings" panose="05000000000000000000" pitchFamily="2" charset="2"/>
              <a:buChar char="Ø"/>
            </a:pPr>
            <a:endParaRPr lang="fr-FR" sz="27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85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Kế</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thừa</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384895" y="1773193"/>
            <a:ext cx="8942094" cy="507831"/>
          </a:xfrm>
          <a:prstGeom prst="rect">
            <a:avLst/>
          </a:prstGeom>
          <a:noFill/>
        </p:spPr>
        <p:txBody>
          <a:bodyPr wrap="square" rtlCol="0">
            <a:spAutoFit/>
          </a:bodyPr>
          <a:lstStyle/>
          <a:p>
            <a:pPr marL="457200" indent="-457200">
              <a:buFont typeface="Wingdings" panose="05000000000000000000" pitchFamily="2" charset="2"/>
              <a:buChar char="Ø"/>
            </a:pPr>
            <a:r>
              <a:rPr lang="en-US" sz="2700" b="1" dirty="0">
                <a:latin typeface="Times New Roman" panose="02020603050405020304" pitchFamily="18" charset="0"/>
                <a:cs typeface="Times New Roman" panose="02020603050405020304" pitchFamily="18" charset="0"/>
              </a:rPr>
              <a:t>VD: super </a:t>
            </a:r>
            <a:r>
              <a:rPr lang="en-US" sz="2700" b="1" dirty="0" err="1">
                <a:latin typeface="Times New Roman" panose="02020603050405020304" pitchFamily="18" charset="0"/>
                <a:cs typeface="Times New Roman" panose="02020603050405020304" pitchFamily="18" charset="0"/>
              </a:rPr>
              <a:t>và</a:t>
            </a:r>
            <a:r>
              <a:rPr lang="en-US" sz="2700" b="1" dirty="0">
                <a:latin typeface="Times New Roman" panose="02020603050405020304" pitchFamily="18" charset="0"/>
                <a:cs typeface="Times New Roman" panose="02020603050405020304" pitchFamily="18" charset="0"/>
              </a:rPr>
              <a:t> super(): </a:t>
            </a:r>
            <a:endParaRPr lang="fr-FR" sz="2700" b="1"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083" y="2281025"/>
            <a:ext cx="7947717" cy="3916952"/>
          </a:xfrm>
          <a:prstGeom prst="rect">
            <a:avLst/>
          </a:prstGeom>
        </p:spPr>
      </p:pic>
    </p:spTree>
    <p:extLst>
      <p:ext uri="{BB962C8B-B14F-4D97-AF65-F5344CB8AC3E}">
        <p14:creationId xmlns:p14="http://schemas.microsoft.com/office/powerpoint/2010/main" val="409722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087475"/>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Đóng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Gói</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6" name="TextBox 15"/>
          <p:cNvSpPr txBox="1"/>
          <p:nvPr/>
        </p:nvSpPr>
        <p:spPr>
          <a:xfrm>
            <a:off x="1141346" y="2047813"/>
            <a:ext cx="8944791" cy="3108543"/>
          </a:xfrm>
          <a:prstGeom prst="rect">
            <a:avLst/>
          </a:prstGeom>
          <a:noFill/>
        </p:spPr>
        <p:txBody>
          <a:bodyPr wrap="square" rtlCol="0">
            <a:spAutoFit/>
          </a:bodyPr>
          <a:lstStyle/>
          <a:p>
            <a:pPr marL="457200" indent="-457200">
              <a:buFont typeface="Wingdings" panose="05000000000000000000" pitchFamily="2" charset="2"/>
              <a:buChar char="Ø"/>
            </a:pPr>
            <a:r>
              <a:rPr lang="vi-VN" sz="2800" dirty="0">
                <a:latin typeface="+mj-lt"/>
              </a:rPr>
              <a:t>Các dữ liệu và phương thức có liên quan với nhau được </a:t>
            </a:r>
            <a:r>
              <a:rPr lang="vi-VN" sz="2800" b="1" dirty="0">
                <a:latin typeface="+mj-lt"/>
              </a:rPr>
              <a:t>đóng gói </a:t>
            </a:r>
            <a:r>
              <a:rPr lang="vi-VN" sz="2800" dirty="0">
                <a:latin typeface="+mj-lt"/>
              </a:rPr>
              <a:t>thành các lớp để tiện cho việc quản lý và sử dụng. Tức là mỗi lớp được xây dựng để thực hiện một nhóm chức năng đặc trưng của riêng lớp đó.</a:t>
            </a:r>
          </a:p>
          <a:p>
            <a:pPr marL="457200" indent="-457200">
              <a:buFont typeface="Wingdings" panose="05000000000000000000" pitchFamily="2" charset="2"/>
              <a:buChar char="Ø"/>
            </a:pPr>
            <a:r>
              <a:rPr lang="vi-VN" sz="2800" dirty="0">
                <a:latin typeface="+mj-lt"/>
              </a:rPr>
              <a:t>Ngoài ra, đóng gói còn để </a:t>
            </a:r>
            <a:r>
              <a:rPr lang="vi-VN" sz="2800" b="1" dirty="0">
                <a:latin typeface="+mj-lt"/>
              </a:rPr>
              <a:t>che giấu </a:t>
            </a:r>
            <a:r>
              <a:rPr lang="vi-VN" sz="2800" dirty="0">
                <a:latin typeface="+mj-lt"/>
              </a:rPr>
              <a:t>một số thông tin và </a:t>
            </a:r>
            <a:r>
              <a:rPr lang="vi-VN" sz="2800" b="1" dirty="0">
                <a:latin typeface="+mj-lt"/>
              </a:rPr>
              <a:t>chi tiết cài đặt nội bộ </a:t>
            </a:r>
            <a:r>
              <a:rPr lang="vi-VN" sz="2800" dirty="0">
                <a:latin typeface="+mj-lt"/>
              </a:rPr>
              <a:t>để </a:t>
            </a:r>
            <a:endParaRPr lang="en-US" sz="2800" dirty="0">
              <a:latin typeface="+mj-lt"/>
            </a:endParaRPr>
          </a:p>
          <a:p>
            <a:r>
              <a:rPr lang="en-US" sz="2800" b="1" dirty="0">
                <a:latin typeface="+mj-lt"/>
              </a:rPr>
              <a:t>      </a:t>
            </a:r>
            <a:r>
              <a:rPr lang="vi-VN" sz="2800" b="1" dirty="0">
                <a:latin typeface="+mj-lt"/>
              </a:rPr>
              <a:t>bên ngoài không thể nhìn thấy</a:t>
            </a:r>
            <a:r>
              <a:rPr lang="vi-VN" sz="2800" dirty="0">
                <a:latin typeface="+mj-lt"/>
              </a:rPr>
              <a:t>.</a:t>
            </a:r>
          </a:p>
        </p:txBody>
      </p:sp>
    </p:spTree>
    <p:extLst>
      <p:ext uri="{BB962C8B-B14F-4D97-AF65-F5344CB8AC3E}">
        <p14:creationId xmlns:p14="http://schemas.microsoft.com/office/powerpoint/2010/main" val="292059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685800" y="103889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Đóng</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Gói</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6" name="TextBox 15"/>
          <p:cNvSpPr txBox="1"/>
          <p:nvPr/>
        </p:nvSpPr>
        <p:spPr>
          <a:xfrm>
            <a:off x="685800" y="1905000"/>
            <a:ext cx="8944791" cy="3693319"/>
          </a:xfrm>
          <a:prstGeom prst="rect">
            <a:avLst/>
          </a:prstGeom>
          <a:noFill/>
        </p:spPr>
        <p:txBody>
          <a:bodyPr wrap="square" rtlCol="0">
            <a:spAutoFit/>
          </a:bodyPr>
          <a:lstStyle/>
          <a:p>
            <a:pPr marL="457200" indent="-457200">
              <a:buFont typeface="Wingdings" panose="05000000000000000000" pitchFamily="2" charset="2"/>
              <a:buChar char="Ø"/>
            </a:pPr>
            <a:r>
              <a:rPr lang="vi-VN" sz="2600" dirty="0">
                <a:latin typeface="+mj-lt"/>
              </a:rPr>
              <a:t>Tức là </a:t>
            </a:r>
            <a:r>
              <a:rPr lang="vi-VN" sz="2600" b="1" dirty="0">
                <a:latin typeface="+mj-lt"/>
              </a:rPr>
              <a:t>trạng thái của đối tượng được bảo vệ</a:t>
            </a:r>
            <a:r>
              <a:rPr lang="vi-VN" sz="2600" dirty="0">
                <a:latin typeface="+mj-lt"/>
              </a:rPr>
              <a:t> không cho các truy cập từ code bên ngoài như thay đổi trong thái hay nhìn trực tiếp. </a:t>
            </a:r>
            <a:endParaRPr lang="en-US" sz="2600" dirty="0">
              <a:latin typeface="+mj-lt"/>
            </a:endParaRPr>
          </a:p>
          <a:p>
            <a:pPr marL="457200" indent="-457200">
              <a:buFont typeface="Wingdings" panose="05000000000000000000" pitchFamily="2" charset="2"/>
              <a:buChar char="Ø"/>
            </a:pPr>
            <a:r>
              <a:rPr lang="vi-VN" sz="2600" dirty="0">
                <a:latin typeface="+mj-lt"/>
              </a:rPr>
              <a:t>Việc cho phép môi trường bên ngoài tác động lên các dữ liệu nội tại của một đối tượng theo cách nào</a:t>
            </a:r>
            <a:r>
              <a:rPr lang="en-US" sz="2600" dirty="0">
                <a:latin typeface="+mj-lt"/>
              </a:rPr>
              <a:t> </a:t>
            </a:r>
            <a:r>
              <a:rPr lang="en-US" sz="2600" dirty="0" err="1">
                <a:latin typeface="+mj-lt"/>
                <a:cs typeface="Times New Roman" panose="02020603050405020304" pitchFamily="18" charset="0"/>
              </a:rPr>
              <a:t>đó</a:t>
            </a:r>
            <a:r>
              <a:rPr lang="vi-VN" sz="2600" dirty="0">
                <a:latin typeface="+mj-lt"/>
              </a:rPr>
              <a:t> là hoàn toàn tùy thuộc vào người viết mã. </a:t>
            </a:r>
            <a:endParaRPr lang="en-US" sz="2600" dirty="0">
              <a:latin typeface="+mj-lt"/>
            </a:endParaRPr>
          </a:p>
          <a:p>
            <a:pPr marL="457200" indent="-457200">
              <a:buFont typeface="Wingdings" panose="05000000000000000000" pitchFamily="2" charset="2"/>
              <a:buChar char="Ø"/>
            </a:pPr>
            <a:r>
              <a:rPr lang="vi-VN" sz="2600" dirty="0">
                <a:latin typeface="+mj-lt"/>
              </a:rPr>
              <a:t>Đây là tính chất đảm bảo sự toàn vẹn, bảo mật của đối tượng Trong Java, tính đóng gói được thể hiện thông qua phạm vi truy cập (</a:t>
            </a:r>
            <a:r>
              <a:rPr lang="en-US" sz="2600" dirty="0">
                <a:latin typeface="+mj-lt"/>
              </a:rPr>
              <a:t>A</a:t>
            </a:r>
            <a:r>
              <a:rPr lang="vi-VN" sz="2600" dirty="0">
                <a:latin typeface="+mj-lt"/>
              </a:rPr>
              <a:t>ccess </a:t>
            </a:r>
            <a:r>
              <a:rPr lang="en-US" sz="2600" dirty="0">
                <a:latin typeface="+mj-lt"/>
              </a:rPr>
              <a:t>M</a:t>
            </a:r>
            <a:r>
              <a:rPr lang="vi-VN" sz="2600" dirty="0">
                <a:latin typeface="+mj-lt"/>
              </a:rPr>
              <a:t>odifier).</a:t>
            </a:r>
          </a:p>
        </p:txBody>
      </p:sp>
    </p:spTree>
    <p:extLst>
      <p:ext uri="{BB962C8B-B14F-4D97-AF65-F5344CB8AC3E}">
        <p14:creationId xmlns:p14="http://schemas.microsoft.com/office/powerpoint/2010/main" val="255913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143000" y="13107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Đa</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Hình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088149" y="2230987"/>
            <a:ext cx="8944791" cy="3108543"/>
          </a:xfrm>
          <a:prstGeom prst="rect">
            <a:avLst/>
          </a:prstGeom>
          <a:noFill/>
        </p:spPr>
        <p:txBody>
          <a:bodyPr wrap="square" rtlCol="0">
            <a:spAutoFit/>
          </a:bodyPr>
          <a:lstStyle/>
          <a:p>
            <a:pPr marL="457200" indent="-457200">
              <a:buFont typeface="Wingdings" panose="05000000000000000000" pitchFamily="2" charset="2"/>
              <a:buChar char="Ø"/>
            </a:pPr>
            <a:r>
              <a:rPr lang="vi-VN" sz="2800" dirty="0">
                <a:latin typeface="+mj-lt"/>
              </a:rPr>
              <a:t>Khi một tác vụ</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(Method)</a:t>
            </a:r>
            <a:r>
              <a:rPr lang="vi-VN" sz="2800" dirty="0">
                <a:latin typeface="Times New Roman" panose="02020603050405020304" pitchFamily="18" charset="0"/>
                <a:cs typeface="Times New Roman" panose="02020603050405020304" pitchFamily="18" charset="0"/>
              </a:rPr>
              <a:t> </a:t>
            </a:r>
            <a:r>
              <a:rPr lang="vi-VN" sz="2800" dirty="0">
                <a:latin typeface="+mj-lt"/>
              </a:rPr>
              <a:t>được thực hiện theo nhiều cách khác nhau được gọi là tính đa hình.</a:t>
            </a:r>
            <a:endParaRPr lang="en-US" sz="2800" dirty="0">
              <a:latin typeface="+mj-lt"/>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Trong Java,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qua 2 </a:t>
            </a:r>
            <a:r>
              <a:rPr lang="en-US" sz="2800" dirty="0" err="1">
                <a:latin typeface="Times New Roman" panose="02020603050405020304" pitchFamily="18" charset="0"/>
                <a:cs typeface="Times New Roman" panose="02020603050405020304" pitchFamily="18" charset="0"/>
              </a:rPr>
              <a:t>kỹ</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1.	@Override (Annotation) - </a:t>
            </a:r>
            <a:r>
              <a:rPr lang="en-US" sz="2800" dirty="0" err="1">
                <a:latin typeface="Times New Roman" panose="02020603050405020304" pitchFamily="18" charset="0"/>
                <a:cs typeface="Times New Roman" panose="02020603050405020304" pitchFamily="18" charset="0"/>
              </a:rPr>
              <a:t>Ghi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đè</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2.	Overloading – </a:t>
            </a:r>
            <a:r>
              <a:rPr lang="en-US" sz="2800" dirty="0" err="1">
                <a:latin typeface="Times New Roman" panose="02020603050405020304" pitchFamily="18" charset="0"/>
                <a:cs typeface="Times New Roman" panose="02020603050405020304" pitchFamily="18" charset="0"/>
              </a:rPr>
              <a:t>Nạp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chồng</a:t>
            </a:r>
            <a:r>
              <a:rPr lang="en-US" sz="2800"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31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524000" y="1337019"/>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Đa</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Hình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484964" y="2286000"/>
            <a:ext cx="8944791" cy="3539430"/>
          </a:xfrm>
          <a:prstGeom prst="rect">
            <a:avLst/>
          </a:prstGeom>
          <a:noFill/>
        </p:spPr>
        <p:txBody>
          <a:bodyPr wrap="square" rtlCol="0">
            <a:spAutoFit/>
          </a:bodyPr>
          <a:lstStyle/>
          <a:p>
            <a:pPr marL="514350" indent="-514350">
              <a:buAutoNum type="arabicPeriod"/>
            </a:pPr>
            <a:r>
              <a:rPr lang="en-US" sz="2800" b="1" dirty="0">
                <a:latin typeface="Times New Roman" panose="02020603050405020304" pitchFamily="18" charset="0"/>
                <a:cs typeface="Times New Roman" panose="02020603050405020304" pitchFamily="18" charset="0"/>
              </a:rPr>
              <a:t>@Override (Annotation : </a:t>
            </a:r>
            <a:r>
              <a:rPr lang="en-US" sz="2800" b="1" dirty="0" err="1">
                <a:latin typeface="Times New Roman" panose="02020603050405020304" pitchFamily="18" charset="0"/>
                <a:cs typeface="Times New Roman" panose="02020603050405020304" pitchFamily="18" charset="0"/>
              </a:rPr>
              <a:t>chú</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thích</a:t>
            </a:r>
            <a:r>
              <a:rPr lang="en-US" sz="28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Ghi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đè</a:t>
            </a:r>
            <a:r>
              <a:rPr lang="en-US" sz="2800"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là hai phương thức cùng tên</a:t>
            </a:r>
            <a:r>
              <a:rPr lang="vi-VN" sz="2800"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cùng tham số</a:t>
            </a:r>
            <a:r>
              <a:rPr lang="vi-VN" sz="2800" dirty="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cùng kiểu trả về</a:t>
            </a:r>
            <a:r>
              <a:rPr lang="en-US" sz="2800" b="1" dirty="0">
                <a:latin typeface="Times New Roman" panose="02020603050405020304" pitchFamily="18" charset="0"/>
                <a:cs typeface="Times New Roman" panose="02020603050405020304" pitchFamily="18" charset="0"/>
              </a:rPr>
              <a:t>(</a:t>
            </a:r>
            <a:r>
              <a:rPr lang="en-US" sz="2800" b="1" dirty="0" err="1">
                <a:latin typeface="Times New Roman" panose="02020603050405020304" pitchFamily="18" charset="0"/>
                <a:cs typeface="Times New Roman" panose="02020603050405020304" pitchFamily="18" charset="0"/>
              </a:rPr>
              <a:t>Trùng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nhau</a:t>
            </a:r>
            <a:r>
              <a:rPr lang="en-US" sz="2800" b="1" dirty="0">
                <a:latin typeface="Times New Roman" panose="02020603050405020304" pitchFamily="18" charset="0"/>
                <a:cs typeface="Times New Roman" panose="02020603050405020304" pitchFamily="18" charset="0"/>
              </a:rPr>
              <a:t>)</a:t>
            </a:r>
            <a:r>
              <a:rPr lang="vi-VN" sz="2800" dirty="0">
                <a:latin typeface="Times New Roman" panose="02020603050405020304" pitchFamily="18" charset="0"/>
                <a:cs typeface="Times New Roman" panose="02020603050405020304" pitchFamily="18" charset="0"/>
              </a:rPr>
              <a:t> nhưng thằng con viết lại và dùng theo cách của nó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dùng</a:t>
            </a:r>
            <a:r>
              <a:rPr lang="en-US" sz="2800" dirty="0">
                <a:latin typeface="Times New Roman" panose="02020603050405020304" pitchFamily="18" charset="0"/>
                <a:cs typeface="Times New Roman" panose="02020603050405020304" pitchFamily="18" charset="0"/>
              </a:rPr>
              <a:t> @Override ở </a:t>
            </a: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method.</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Khi dùng override, lúc thực thi, nếu lớp Con không có phương thức riêng, phương thức của lớp Cha sẽ được gọi, ngược lại nếu có, phương thức của lớp Con được gọi.</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066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pSp>
        <p:nvGrpSpPr>
          <p:cNvPr id="316" name="Google Shape;316;p11"/>
          <p:cNvGrpSpPr/>
          <p:nvPr/>
        </p:nvGrpSpPr>
        <p:grpSpPr>
          <a:xfrm>
            <a:off x="1693268" y="1230250"/>
            <a:ext cx="8712598" cy="852875"/>
            <a:chOff x="3129129" y="1121776"/>
            <a:chExt cx="5933741" cy="1171624"/>
          </a:xfrm>
        </p:grpSpPr>
        <p:sp>
          <p:nvSpPr>
            <p:cNvPr id="317" name="Google Shape;317;p11"/>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18" name="Google Shape;318;p11"/>
            <p:cNvSpPr/>
            <p:nvPr/>
          </p:nvSpPr>
          <p:spPr>
            <a:xfrm>
              <a:off x="3289330" y="1253414"/>
              <a:ext cx="571638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grpSp>
        <p:nvGrpSpPr>
          <p:cNvPr id="319" name="Google Shape;319;p11"/>
          <p:cNvGrpSpPr/>
          <p:nvPr/>
        </p:nvGrpSpPr>
        <p:grpSpPr>
          <a:xfrm>
            <a:off x="1752363" y="1120843"/>
            <a:ext cx="1561211" cy="1528609"/>
            <a:chOff x="3020983" y="881796"/>
            <a:chExt cx="2097410" cy="2097410"/>
          </a:xfrm>
        </p:grpSpPr>
        <p:grpSp>
          <p:nvGrpSpPr>
            <p:cNvPr id="320" name="Google Shape;320;p11"/>
            <p:cNvGrpSpPr/>
            <p:nvPr/>
          </p:nvGrpSpPr>
          <p:grpSpPr>
            <a:xfrm>
              <a:off x="3020983" y="881796"/>
              <a:ext cx="2097410" cy="2097410"/>
              <a:chOff x="3099689" y="1098878"/>
              <a:chExt cx="1995612" cy="1995615"/>
            </a:xfrm>
          </p:grpSpPr>
          <p:grpSp>
            <p:nvGrpSpPr>
              <p:cNvPr id="321" name="Google Shape;321;p11"/>
              <p:cNvGrpSpPr/>
              <p:nvPr/>
            </p:nvGrpSpPr>
            <p:grpSpPr>
              <a:xfrm>
                <a:off x="3099689" y="1098878"/>
                <a:ext cx="1995612" cy="1995615"/>
                <a:chOff x="6804316" y="2574806"/>
                <a:chExt cx="3585705" cy="3585705"/>
              </a:xfrm>
            </p:grpSpPr>
            <p:sp>
              <p:nvSpPr>
                <p:cNvPr id="322" name="Google Shape;322;p11"/>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23" name="Google Shape;323;p11"/>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24" name="Google Shape;324;p11"/>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25" name="Google Shape;325;p11"/>
              <p:cNvSpPr/>
              <p:nvPr/>
            </p:nvSpPr>
            <p:spPr>
              <a:xfrm>
                <a:off x="3222820" y="1148080"/>
                <a:ext cx="1284821"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26" name="Google Shape;326;p11"/>
            <p:cNvSpPr txBox="1"/>
            <p:nvPr/>
          </p:nvSpPr>
          <p:spPr>
            <a:xfrm>
              <a:off x="3438455" y="1314947"/>
              <a:ext cx="77424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327" name="Google Shape;327;p11"/>
          <p:cNvSpPr txBox="1"/>
          <p:nvPr/>
        </p:nvSpPr>
        <p:spPr>
          <a:xfrm>
            <a:off x="2937129" y="1394288"/>
            <a:ext cx="614848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imes New Roman"/>
                <a:ea typeface="Times New Roman"/>
                <a:cs typeface="Times New Roman"/>
                <a:sym typeface="Times New Roman"/>
              </a:rPr>
              <a:t>Một Số Quy Tắc Trong Java</a:t>
            </a:r>
            <a:endParaRPr sz="2800">
              <a:solidFill>
                <a:schemeClr val="lt1"/>
              </a:solidFill>
              <a:latin typeface="Times New Roman"/>
              <a:ea typeface="Times New Roman"/>
              <a:cs typeface="Times New Roman"/>
              <a:sym typeface="Times New Roman"/>
            </a:endParaRPr>
          </a:p>
        </p:txBody>
      </p:sp>
      <p:grpSp>
        <p:nvGrpSpPr>
          <p:cNvPr id="328" name="Google Shape;328;p11"/>
          <p:cNvGrpSpPr/>
          <p:nvPr/>
        </p:nvGrpSpPr>
        <p:grpSpPr>
          <a:xfrm>
            <a:off x="1565651" y="2074336"/>
            <a:ext cx="8967831" cy="4148361"/>
            <a:chOff x="982640" y="1286614"/>
            <a:chExt cx="10081119" cy="5023499"/>
          </a:xfrm>
        </p:grpSpPr>
        <p:sp>
          <p:nvSpPr>
            <p:cNvPr id="329" name="Google Shape;329;p11"/>
            <p:cNvSpPr/>
            <p:nvPr/>
          </p:nvSpPr>
          <p:spPr>
            <a:xfrm rot="-5400000">
              <a:off x="3563539" y="-1190106"/>
              <a:ext cx="5023499" cy="9976939"/>
            </a:xfrm>
            <a:prstGeom prst="roundRect">
              <a:avLst>
                <a:gd name="adj" fmla="val 4670"/>
              </a:avLst>
            </a:prstGeom>
            <a:gradFill>
              <a:gsLst>
                <a:gs pos="0">
                  <a:srgbClr val="7F7F7F"/>
                </a:gs>
                <a:gs pos="100000">
                  <a:srgbClr val="3F3F3F"/>
                </a:gs>
              </a:gsLst>
              <a:lin ang="8100000" scaled="0"/>
            </a:gradFill>
            <a:ln w="22225" cap="flat" cmpd="sng">
              <a:solidFill>
                <a:srgbClr val="A5A5A5"/>
              </a:solidFill>
              <a:prstDash val="solid"/>
              <a:miter lim="800000"/>
              <a:headEnd type="none" w="sm" len="sm"/>
              <a:tailEnd type="none" w="sm" len="sm"/>
            </a:ln>
            <a:effectLst>
              <a:outerShdw blurRad="139700" dist="762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0" name="Google Shape;330;p11"/>
            <p:cNvSpPr/>
            <p:nvPr/>
          </p:nvSpPr>
          <p:spPr>
            <a:xfrm rot="-5400000">
              <a:off x="3788070" y="-980490"/>
              <a:ext cx="4628185" cy="9557712"/>
            </a:xfrm>
            <a:prstGeom prst="roundRect">
              <a:avLst>
                <a:gd name="adj" fmla="val 0"/>
              </a:avLst>
            </a:prstGeom>
            <a:solidFill>
              <a:srgbClr val="F2F2F2"/>
            </a:solidFill>
            <a:ln>
              <a:noFill/>
            </a:ln>
            <a:effectLst>
              <a:outerShdw blurRad="177800" dist="88900" dir="2700000" algn="tl"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14">
                  <a:solidFill>
                    <a:srgbClr val="FFFFFF"/>
                  </a:solidFill>
                  <a:latin typeface="Arial"/>
                  <a:ea typeface="Arial"/>
                  <a:cs typeface="Arial"/>
                  <a:sym typeface="Arial"/>
                </a:rPr>
                <a:t>1. </a:t>
              </a:r>
              <a:endParaRPr sz="1014">
                <a:solidFill>
                  <a:srgbClr val="FFFFFF"/>
                </a:solidFill>
                <a:latin typeface="Arial"/>
                <a:ea typeface="Arial"/>
                <a:cs typeface="Arial"/>
                <a:sym typeface="Arial"/>
              </a:endParaRPr>
            </a:p>
          </p:txBody>
        </p:sp>
        <p:grpSp>
          <p:nvGrpSpPr>
            <p:cNvPr id="331" name="Google Shape;331;p11"/>
            <p:cNvGrpSpPr/>
            <p:nvPr/>
          </p:nvGrpSpPr>
          <p:grpSpPr>
            <a:xfrm>
              <a:off x="982640" y="1596963"/>
              <a:ext cx="751226" cy="4402810"/>
              <a:chOff x="982640" y="1596963"/>
              <a:chExt cx="751226" cy="4402810"/>
            </a:xfrm>
          </p:grpSpPr>
          <p:grpSp>
            <p:nvGrpSpPr>
              <p:cNvPr id="332" name="Google Shape;332;p11"/>
              <p:cNvGrpSpPr/>
              <p:nvPr/>
            </p:nvGrpSpPr>
            <p:grpSpPr>
              <a:xfrm rot="-5400000">
                <a:off x="-615716" y="3650191"/>
                <a:ext cx="4402810" cy="296354"/>
                <a:chOff x="2149635" y="1165383"/>
                <a:chExt cx="3485831" cy="234634"/>
              </a:xfrm>
            </p:grpSpPr>
            <p:grpSp>
              <p:nvGrpSpPr>
                <p:cNvPr id="333" name="Google Shape;333;p11"/>
                <p:cNvGrpSpPr/>
                <p:nvPr/>
              </p:nvGrpSpPr>
              <p:grpSpPr>
                <a:xfrm>
                  <a:off x="2149635" y="1165385"/>
                  <a:ext cx="234632" cy="234632"/>
                  <a:chOff x="2483014" y="1114427"/>
                  <a:chExt cx="209550" cy="209550"/>
                </a:xfrm>
              </p:grpSpPr>
              <p:sp>
                <p:nvSpPr>
                  <p:cNvPr id="334" name="Google Shape;334;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5" name="Google Shape;335;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6" name="Google Shape;336;p11"/>
                <p:cNvGrpSpPr/>
                <p:nvPr/>
              </p:nvGrpSpPr>
              <p:grpSpPr>
                <a:xfrm>
                  <a:off x="2510880" y="1165385"/>
                  <a:ext cx="234632" cy="234632"/>
                  <a:chOff x="2483014" y="1114427"/>
                  <a:chExt cx="209550" cy="209550"/>
                </a:xfrm>
              </p:grpSpPr>
              <p:sp>
                <p:nvSpPr>
                  <p:cNvPr id="337" name="Google Shape;337;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38" name="Google Shape;338;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39" name="Google Shape;339;p11"/>
                <p:cNvGrpSpPr/>
                <p:nvPr/>
              </p:nvGrpSpPr>
              <p:grpSpPr>
                <a:xfrm>
                  <a:off x="2872124" y="1165385"/>
                  <a:ext cx="234632" cy="234632"/>
                  <a:chOff x="2483014" y="1114427"/>
                  <a:chExt cx="209550" cy="209550"/>
                </a:xfrm>
              </p:grpSpPr>
              <p:sp>
                <p:nvSpPr>
                  <p:cNvPr id="340" name="Google Shape;340;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1" name="Google Shape;341;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2" name="Google Shape;342;p11"/>
                <p:cNvGrpSpPr/>
                <p:nvPr/>
              </p:nvGrpSpPr>
              <p:grpSpPr>
                <a:xfrm>
                  <a:off x="3233369" y="1165385"/>
                  <a:ext cx="234632" cy="234632"/>
                  <a:chOff x="2483014" y="1114427"/>
                  <a:chExt cx="209550" cy="209550"/>
                </a:xfrm>
              </p:grpSpPr>
              <p:sp>
                <p:nvSpPr>
                  <p:cNvPr id="343" name="Google Shape;343;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4" name="Google Shape;344;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5" name="Google Shape;345;p11"/>
                <p:cNvGrpSpPr/>
                <p:nvPr/>
              </p:nvGrpSpPr>
              <p:grpSpPr>
                <a:xfrm>
                  <a:off x="3594615" y="1165383"/>
                  <a:ext cx="234632" cy="234632"/>
                  <a:chOff x="2483014" y="1114427"/>
                  <a:chExt cx="209550" cy="209550"/>
                </a:xfrm>
              </p:grpSpPr>
              <p:sp>
                <p:nvSpPr>
                  <p:cNvPr id="346" name="Google Shape;346;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47" name="Google Shape;347;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48" name="Google Shape;348;p11"/>
                <p:cNvGrpSpPr/>
                <p:nvPr/>
              </p:nvGrpSpPr>
              <p:grpSpPr>
                <a:xfrm>
                  <a:off x="3955858" y="1165384"/>
                  <a:ext cx="234632" cy="234632"/>
                  <a:chOff x="2483014" y="1114427"/>
                  <a:chExt cx="209550" cy="209550"/>
                </a:xfrm>
              </p:grpSpPr>
              <p:sp>
                <p:nvSpPr>
                  <p:cNvPr id="349" name="Google Shape;349;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0" name="Google Shape;350;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1" name="Google Shape;351;p11"/>
                <p:cNvGrpSpPr/>
                <p:nvPr/>
              </p:nvGrpSpPr>
              <p:grpSpPr>
                <a:xfrm>
                  <a:off x="4317103" y="1165384"/>
                  <a:ext cx="234632" cy="234632"/>
                  <a:chOff x="2483014" y="1114427"/>
                  <a:chExt cx="209550" cy="209550"/>
                </a:xfrm>
              </p:grpSpPr>
              <p:sp>
                <p:nvSpPr>
                  <p:cNvPr id="352" name="Google Shape;352;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3" name="Google Shape;353;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4" name="Google Shape;354;p11"/>
                <p:cNvGrpSpPr/>
                <p:nvPr/>
              </p:nvGrpSpPr>
              <p:grpSpPr>
                <a:xfrm>
                  <a:off x="4678347" y="1165384"/>
                  <a:ext cx="234632" cy="234632"/>
                  <a:chOff x="2483014" y="1114427"/>
                  <a:chExt cx="209550" cy="209550"/>
                </a:xfrm>
              </p:grpSpPr>
              <p:sp>
                <p:nvSpPr>
                  <p:cNvPr id="355" name="Google Shape;355;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6" name="Google Shape;356;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57" name="Google Shape;357;p11"/>
                <p:cNvGrpSpPr/>
                <p:nvPr/>
              </p:nvGrpSpPr>
              <p:grpSpPr>
                <a:xfrm>
                  <a:off x="5039590" y="1165384"/>
                  <a:ext cx="234632" cy="234632"/>
                  <a:chOff x="2483014" y="1114427"/>
                  <a:chExt cx="209550" cy="209550"/>
                </a:xfrm>
              </p:grpSpPr>
              <p:sp>
                <p:nvSpPr>
                  <p:cNvPr id="358" name="Google Shape;358;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59" name="Google Shape;359;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0" name="Google Shape;360;p11"/>
                <p:cNvGrpSpPr/>
                <p:nvPr/>
              </p:nvGrpSpPr>
              <p:grpSpPr>
                <a:xfrm>
                  <a:off x="5400834" y="1165384"/>
                  <a:ext cx="234632" cy="234632"/>
                  <a:chOff x="2483014" y="1114427"/>
                  <a:chExt cx="209550" cy="209550"/>
                </a:xfrm>
              </p:grpSpPr>
              <p:sp>
                <p:nvSpPr>
                  <p:cNvPr id="361" name="Google Shape;361;p11"/>
                  <p:cNvSpPr/>
                  <p:nvPr/>
                </p:nvSpPr>
                <p:spPr>
                  <a:xfrm>
                    <a:off x="2483014" y="1114427"/>
                    <a:ext cx="209550" cy="209550"/>
                  </a:xfrm>
                  <a:prstGeom prst="ellipse">
                    <a:avLst/>
                  </a:prstGeom>
                  <a:gradFill>
                    <a:gsLst>
                      <a:gs pos="0">
                        <a:schemeClr val="lt1"/>
                      </a:gs>
                      <a:gs pos="17000">
                        <a:srgbClr val="A5A5A5"/>
                      </a:gs>
                      <a:gs pos="35000">
                        <a:srgbClr val="F2F2F2"/>
                      </a:gs>
                      <a:gs pos="55000">
                        <a:srgbClr val="A5A5A5"/>
                      </a:gs>
                      <a:gs pos="75000">
                        <a:srgbClr val="F2F2F2"/>
                      </a:gs>
                      <a:gs pos="100000">
                        <a:srgbClr val="A5A5A5"/>
                      </a:gs>
                    </a:gsLst>
                    <a:lin ang="2700000" scaled="0"/>
                  </a:gra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2" name="Google Shape;362;p11"/>
                  <p:cNvSpPr/>
                  <p:nvPr/>
                </p:nvSpPr>
                <p:spPr>
                  <a:xfrm>
                    <a:off x="2502060" y="1133475"/>
                    <a:ext cx="171450" cy="171450"/>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nvGrpSpPr>
              <p:cNvPr id="363" name="Google Shape;363;p11"/>
              <p:cNvGrpSpPr/>
              <p:nvPr/>
            </p:nvGrpSpPr>
            <p:grpSpPr>
              <a:xfrm rot="-5400000">
                <a:off x="1229146" y="5557333"/>
                <a:ext cx="119575" cy="612586"/>
                <a:chOff x="2244455" y="772894"/>
                <a:chExt cx="94658" cy="485003"/>
              </a:xfrm>
            </p:grpSpPr>
            <p:sp>
              <p:nvSpPr>
                <p:cNvPr id="364" name="Google Shape;364;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5" name="Google Shape;365;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6" name="Google Shape;366;p11"/>
              <p:cNvGrpSpPr/>
              <p:nvPr/>
            </p:nvGrpSpPr>
            <p:grpSpPr>
              <a:xfrm rot="-5400000">
                <a:off x="1229146" y="5099277"/>
                <a:ext cx="119575" cy="612586"/>
                <a:chOff x="2244455" y="772894"/>
                <a:chExt cx="94658" cy="485003"/>
              </a:xfrm>
            </p:grpSpPr>
            <p:sp>
              <p:nvSpPr>
                <p:cNvPr id="367" name="Google Shape;367;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68" name="Google Shape;368;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69" name="Google Shape;369;p11"/>
              <p:cNvGrpSpPr/>
              <p:nvPr/>
            </p:nvGrpSpPr>
            <p:grpSpPr>
              <a:xfrm rot="-5400000">
                <a:off x="1229146" y="4641222"/>
                <a:ext cx="119575" cy="612586"/>
                <a:chOff x="2244455" y="772894"/>
                <a:chExt cx="94658" cy="485003"/>
              </a:xfrm>
            </p:grpSpPr>
            <p:sp>
              <p:nvSpPr>
                <p:cNvPr id="370" name="Google Shape;370;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1" name="Google Shape;371;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2" name="Google Shape;372;p11"/>
              <p:cNvGrpSpPr/>
              <p:nvPr/>
            </p:nvGrpSpPr>
            <p:grpSpPr>
              <a:xfrm rot="-5400000">
                <a:off x="1229146" y="4183167"/>
                <a:ext cx="119575" cy="612586"/>
                <a:chOff x="2244455" y="772894"/>
                <a:chExt cx="94658" cy="485003"/>
              </a:xfrm>
            </p:grpSpPr>
            <p:sp>
              <p:nvSpPr>
                <p:cNvPr id="373" name="Google Shape;373;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4" name="Google Shape;374;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5" name="Google Shape;375;p11"/>
              <p:cNvGrpSpPr/>
              <p:nvPr/>
            </p:nvGrpSpPr>
            <p:grpSpPr>
              <a:xfrm rot="-5400000">
                <a:off x="1229146" y="3725113"/>
                <a:ext cx="119575" cy="612586"/>
                <a:chOff x="2244455" y="772894"/>
                <a:chExt cx="94658" cy="485003"/>
              </a:xfrm>
            </p:grpSpPr>
            <p:sp>
              <p:nvSpPr>
                <p:cNvPr id="376" name="Google Shape;376;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77" name="Google Shape;377;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78" name="Google Shape;378;p11"/>
              <p:cNvGrpSpPr/>
              <p:nvPr/>
            </p:nvGrpSpPr>
            <p:grpSpPr>
              <a:xfrm rot="-5400000">
                <a:off x="1229146" y="3267055"/>
                <a:ext cx="119575" cy="612586"/>
                <a:chOff x="2244455" y="772894"/>
                <a:chExt cx="94658" cy="485003"/>
              </a:xfrm>
            </p:grpSpPr>
            <p:sp>
              <p:nvSpPr>
                <p:cNvPr id="379" name="Google Shape;379;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0" name="Google Shape;380;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1" name="Google Shape;381;p11"/>
              <p:cNvGrpSpPr/>
              <p:nvPr/>
            </p:nvGrpSpPr>
            <p:grpSpPr>
              <a:xfrm rot="-5400000">
                <a:off x="1229145" y="2808999"/>
                <a:ext cx="119575" cy="612586"/>
                <a:chOff x="2244455" y="772894"/>
                <a:chExt cx="94658" cy="485003"/>
              </a:xfrm>
            </p:grpSpPr>
            <p:sp>
              <p:nvSpPr>
                <p:cNvPr id="382" name="Google Shape;382;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3" name="Google Shape;383;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4" name="Google Shape;384;p11"/>
              <p:cNvGrpSpPr/>
              <p:nvPr/>
            </p:nvGrpSpPr>
            <p:grpSpPr>
              <a:xfrm rot="-5400000">
                <a:off x="1229146" y="2350946"/>
                <a:ext cx="119575" cy="612586"/>
                <a:chOff x="2244455" y="772894"/>
                <a:chExt cx="94658" cy="485003"/>
              </a:xfrm>
            </p:grpSpPr>
            <p:sp>
              <p:nvSpPr>
                <p:cNvPr id="385" name="Google Shape;385;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6" name="Google Shape;386;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87" name="Google Shape;387;p11"/>
              <p:cNvGrpSpPr/>
              <p:nvPr/>
            </p:nvGrpSpPr>
            <p:grpSpPr>
              <a:xfrm rot="-5400000">
                <a:off x="1229146" y="1892893"/>
                <a:ext cx="119575" cy="612586"/>
                <a:chOff x="2244455" y="772894"/>
                <a:chExt cx="94658" cy="485003"/>
              </a:xfrm>
            </p:grpSpPr>
            <p:sp>
              <p:nvSpPr>
                <p:cNvPr id="388" name="Google Shape;388;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89" name="Google Shape;389;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nvGrpSpPr>
              <p:cNvPr id="390" name="Google Shape;390;p11"/>
              <p:cNvGrpSpPr/>
              <p:nvPr/>
            </p:nvGrpSpPr>
            <p:grpSpPr>
              <a:xfrm rot="-5400000">
                <a:off x="1229146" y="1434840"/>
                <a:ext cx="119575" cy="612586"/>
                <a:chOff x="2244455" y="772894"/>
                <a:chExt cx="94658" cy="485003"/>
              </a:xfrm>
            </p:grpSpPr>
            <p:sp>
              <p:nvSpPr>
                <p:cNvPr id="391" name="Google Shape;391;p11"/>
                <p:cNvSpPr/>
                <p:nvPr/>
              </p:nvSpPr>
              <p:spPr>
                <a:xfrm>
                  <a:off x="2244455" y="772894"/>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sp>
              <p:nvSpPr>
                <p:cNvPr id="392" name="Google Shape;392;p11"/>
                <p:cNvSpPr/>
                <p:nvPr/>
              </p:nvSpPr>
              <p:spPr>
                <a:xfrm>
                  <a:off x="2313407" y="772895"/>
                  <a:ext cx="25706" cy="485002"/>
                </a:xfrm>
                <a:prstGeom prst="roundRect">
                  <a:avLst>
                    <a:gd name="adj" fmla="val 50000"/>
                  </a:avLst>
                </a:prstGeom>
                <a:gradFill>
                  <a:gsLst>
                    <a:gs pos="0">
                      <a:srgbClr val="7F7F7F"/>
                    </a:gs>
                    <a:gs pos="23000">
                      <a:srgbClr val="A5A5A5"/>
                    </a:gs>
                    <a:gs pos="52000">
                      <a:srgbClr val="D8D8D8"/>
                    </a:gs>
                    <a:gs pos="74000">
                      <a:schemeClr val="lt1"/>
                    </a:gs>
                    <a:gs pos="100000">
                      <a:srgbClr val="A5A5A5"/>
                    </a:gs>
                  </a:gsLst>
                  <a:lin ang="5400000" scaled="0"/>
                </a:gradFill>
                <a:ln w="19050" cap="flat" cmpd="sng">
                  <a:solidFill>
                    <a:srgbClr val="A5A5A5"/>
                  </a:solidFill>
                  <a:prstDash val="solid"/>
                  <a:miter lim="800000"/>
                  <a:headEnd type="none" w="sm" len="sm"/>
                  <a:tailEnd type="none" w="sm" len="sm"/>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FFFF"/>
                    </a:solidFill>
                    <a:latin typeface="Arial"/>
                    <a:ea typeface="Arial"/>
                    <a:cs typeface="Arial"/>
                    <a:sym typeface="Arial"/>
                  </a:endParaRPr>
                </a:p>
              </p:txBody>
            </p:sp>
          </p:grpSp>
        </p:grpSp>
      </p:grpSp>
      <p:sp>
        <p:nvSpPr>
          <p:cNvPr id="393" name="Google Shape;393;p11"/>
          <p:cNvSpPr txBox="1"/>
          <p:nvPr/>
        </p:nvSpPr>
        <p:spPr>
          <a:xfrm>
            <a:off x="2217661" y="2290906"/>
            <a:ext cx="8450339" cy="395749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30000"/>
              </a:lnSpc>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Tên có ý nghĩa và thể hiện được mục đích của file/ biến/ phương thức/... đó.</a:t>
            </a:r>
            <a:endParaRPr sz="2800">
              <a:solidFill>
                <a:schemeClr val="dk1"/>
              </a:solidFill>
              <a:latin typeface="Times New Roman"/>
              <a:ea typeface="Times New Roman"/>
              <a:cs typeface="Times New Roman"/>
              <a:sym typeface="Times New Roman"/>
            </a:endParaRPr>
          </a:p>
          <a:p>
            <a:pPr marL="342900" marR="0" lvl="0" indent="-342900" algn="l" rtl="0">
              <a:lnSpc>
                <a:spcPct val="130000"/>
              </a:lnSpc>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Không nên dài quá 20 ký tự, và tên cũng không được đặt quá ngắn dưới 2 ký tự</a:t>
            </a:r>
            <a:endParaRPr sz="2800">
              <a:solidFill>
                <a:schemeClr val="dk1"/>
              </a:solidFill>
              <a:latin typeface="Times New Roman"/>
              <a:ea typeface="Times New Roman"/>
              <a:cs typeface="Times New Roman"/>
              <a:sym typeface="Times New Roman"/>
            </a:endParaRPr>
          </a:p>
          <a:p>
            <a:pPr marL="342900" marR="0" lvl="0" indent="-342900" algn="l" rtl="0">
              <a:lnSpc>
                <a:spcPct val="130000"/>
              </a:lnSpc>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Tránh kết hợp nhiều ngôn ngữ  (Tiếng Anh + Tiếng Việt + ...), chẳng hạn như addSinhVien, editLop,...</a:t>
            </a:r>
            <a:endParaRPr sz="2800">
              <a:solidFill>
                <a:schemeClr val="dk1"/>
              </a:solidFill>
              <a:latin typeface="Times New Roman"/>
              <a:ea typeface="Times New Roman"/>
              <a:cs typeface="Times New Roman"/>
              <a:sym typeface="Times New Roman"/>
            </a:endParaRPr>
          </a:p>
          <a:p>
            <a:pPr marL="0" marR="0" lvl="0" indent="0" algn="l" rtl="0">
              <a:lnSpc>
                <a:spcPct val="130000"/>
              </a:lnSpc>
              <a:spcBef>
                <a:spcPts val="0"/>
              </a:spcBef>
              <a:spcAft>
                <a:spcPts val="0"/>
              </a:spcAft>
              <a:buNone/>
            </a:pP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500"/>
                                        <p:tgtEl>
                                          <p:spTgt spid="31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16"/>
                                        </p:tgtEl>
                                        <p:attrNameLst>
                                          <p:attrName>style.visibility</p:attrName>
                                        </p:attrNameLst>
                                      </p:cBhvr>
                                      <p:to>
                                        <p:strVal val="visible"/>
                                      </p:to>
                                    </p:set>
                                    <p:anim calcmode="lin" valueType="num">
                                      <p:cBhvr additive="base">
                                        <p:cTn id="10" dur="500"/>
                                        <p:tgtEl>
                                          <p:spTgt spid="31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500"/>
                                        <p:tgtEl>
                                          <p:spTgt spid="3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3"/>
                                        </p:tgtEl>
                                        <p:attrNameLst>
                                          <p:attrName>style.visibility</p:attrName>
                                        </p:attrNameLst>
                                      </p:cBhvr>
                                      <p:to>
                                        <p:strVal val="visible"/>
                                      </p:to>
                                    </p:set>
                                    <p:animEffect transition="in" filter="fade">
                                      <p:cBhvr>
                                        <p:cTn id="20"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Đa</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800" b="1" dirty="0" err="1">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Hình</a:t>
              </a:r>
              <a:r>
                <a:rPr lang="en-US" altLang="zh-C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 Trong OOP</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108543"/>
          </a:xfrm>
          <a:prstGeom prst="rect">
            <a:avLst/>
          </a:prstGeom>
          <a:noFill/>
        </p:spPr>
        <p:txBody>
          <a:bodyPr wrap="square" rtlCol="0">
            <a:spAutoFit/>
          </a:bodyPr>
          <a:lstStyle/>
          <a:p>
            <a:pPr marL="514350" indent="-514350">
              <a:buAutoNum type="arabicPeriod" startAt="2"/>
            </a:pPr>
            <a:r>
              <a:rPr lang="en-US" sz="2800" b="1" dirty="0">
                <a:latin typeface="Times New Roman" panose="02020603050405020304" pitchFamily="18" charset="0"/>
                <a:cs typeface="Times New Roman" panose="02020603050405020304" pitchFamily="18" charset="0"/>
              </a:rPr>
              <a:t>Overloading(</a:t>
            </a:r>
            <a:r>
              <a:rPr lang="en-US" sz="2800" b="1" dirty="0" err="1">
                <a:latin typeface="Times New Roman" panose="02020603050405020304" pitchFamily="18" charset="0"/>
                <a:cs typeface="Times New Roman" panose="02020603050405020304" pitchFamily="18" charset="0"/>
              </a:rPr>
              <a:t>Nạp</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chồng</a:t>
            </a:r>
            <a:r>
              <a:rPr lang="en-US" sz="28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Đây là khả năng cho phép một lớp có nhiều phương thức cùng tên nhưng với các tham số</a:t>
            </a:r>
            <a:r>
              <a:rPr lang="en-US" sz="2800" dirty="0">
                <a:latin typeface="Times New Roman" panose="02020603050405020304" pitchFamily="18" charset="0"/>
                <a:cs typeface="Times New Roman" panose="02020603050405020304" pitchFamily="18" charset="0"/>
              </a:rPr>
              <a:t>(Parameter)</a:t>
            </a:r>
            <a:r>
              <a:rPr lang="vi-VN" sz="2800" dirty="0">
                <a:latin typeface="Times New Roman" panose="02020603050405020304" pitchFamily="18" charset="0"/>
                <a:cs typeface="Times New Roman" panose="02020603050405020304" pitchFamily="18" charset="0"/>
              </a:rPr>
              <a:t> khác nhau về loại cũng như về số lượng. Khi được gọi, dựa 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vi-VN" sz="2800" dirty="0">
                <a:latin typeface="Times New Roman" panose="02020603050405020304" pitchFamily="18" charset="0"/>
                <a:cs typeface="Times New Roman" panose="02020603050405020304" pitchFamily="18" charset="0"/>
              </a:rPr>
              <a:t> tham số truyền vào, phương thức tương ứng sẽ được thực hiện.</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truyền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Parameter(</a:t>
            </a:r>
            <a:r>
              <a:rPr lang="en-US" sz="2800" dirty="0" err="1">
                <a:latin typeface="Times New Roman" panose="02020603050405020304" pitchFamily="18" charset="0"/>
                <a:cs typeface="Times New Roman" panose="02020603050405020304" pitchFamily="18" charset="0"/>
              </a:rPr>
              <a:t>tham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đảo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nhau</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0755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9" name="TextBox 8">
            <a:extLst>
              <a:ext uri="{FF2B5EF4-FFF2-40B4-BE49-F238E27FC236}">
                <a16:creationId xmlns:a16="http://schemas.microsoft.com/office/drawing/2014/main" id="{EBF6886A-2D30-425E-BCBE-1EC3AE47F8B1}"/>
              </a:ext>
            </a:extLst>
          </p:cNvPr>
          <p:cNvSpPr txBox="1"/>
          <p:nvPr/>
        </p:nvSpPr>
        <p:spPr>
          <a:xfrm>
            <a:off x="1219200" y="2348558"/>
            <a:ext cx="9219627" cy="3831818"/>
          </a:xfrm>
          <a:prstGeom prst="rect">
            <a:avLst/>
          </a:prstGeom>
          <a:noFill/>
        </p:spPr>
        <p:txBody>
          <a:bodyPr wrap="square" rtlCol="0">
            <a:spAutoFit/>
          </a:bodyPr>
          <a:lstStyle/>
          <a:p>
            <a:r>
              <a:rPr lang="vi-VN" sz="2700" dirty="0">
                <a:latin typeface="Times New Roman" panose="02020603050405020304" pitchFamily="18" charset="0"/>
                <a:cs typeface="Times New Roman" panose="02020603050405020304" pitchFamily="18" charset="0"/>
              </a:rPr>
              <a:t>Tính trừu tượng giúp chúng ta tập trung vào những cốt lõi cần thiết của đối tượng thay vì quan tâm đến cách nó thực hiện.</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Trừu</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tượng</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là</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gì</a:t>
            </a:r>
            <a:r>
              <a:rPr lang="en-US" sz="27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Tính trừu tượng trong Java là tính chất không thể hiện cụ thể mà chỉ nêu tên vấn đề.</a:t>
            </a:r>
            <a:endParaRPr lang="en-US" sz="27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Đó là một quá trình che giấu các hoạt động bên trong và chỉ hiển thị </a:t>
            </a:r>
            <a:r>
              <a:rPr lang="en-US" sz="2700" dirty="0" err="1">
                <a:latin typeface="Times New Roman" panose="02020603050405020304" pitchFamily="18" charset="0"/>
                <a:cs typeface="Times New Roman" panose="02020603050405020304" pitchFamily="18" charset="0"/>
              </a:rPr>
              <a:t>mục</a:t>
            </a:r>
            <a:r>
              <a:rPr lang="en-US" sz="2700" dirty="0">
                <a:latin typeface="Times New Roman" panose="02020603050405020304" pitchFamily="18" charset="0"/>
                <a:cs typeface="Times New Roman" panose="02020603050405020304" pitchFamily="18" charset="0"/>
              </a:rPr>
              <a:t> </a:t>
            </a:r>
            <a:r>
              <a:rPr lang="en-US" sz="2700" dirty="0" err="1">
                <a:latin typeface="Times New Roman" panose="02020603050405020304" pitchFamily="18" charset="0"/>
                <a:cs typeface="Times New Roman" panose="02020603050405020304" pitchFamily="18" charset="0"/>
              </a:rPr>
              <a:t>đích</a:t>
            </a:r>
            <a:r>
              <a:rPr lang="vi-VN" sz="2700" dirty="0">
                <a:latin typeface="Times New Roman" panose="02020603050405020304" pitchFamily="18" charset="0"/>
                <a:cs typeface="Times New Roman" panose="02020603050405020304" pitchFamily="18" charset="0"/>
              </a:rPr>
              <a:t> tính năng thiết yếu của đối tượng tới người dùng</a:t>
            </a:r>
            <a:endParaRPr lang="en-US" sz="27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856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0" name="TextBox 9">
            <a:extLst>
              <a:ext uri="{FF2B5EF4-FFF2-40B4-BE49-F238E27FC236}">
                <a16:creationId xmlns:a16="http://schemas.microsoft.com/office/drawing/2014/main" id="{EBF6886A-2D30-425E-BCBE-1EC3AE47F8B1}"/>
              </a:ext>
            </a:extLst>
          </p:cNvPr>
          <p:cNvSpPr txBox="1"/>
          <p:nvPr/>
        </p:nvSpPr>
        <p:spPr>
          <a:xfrm>
            <a:off x="1752600" y="2514600"/>
            <a:ext cx="9219627" cy="2585323"/>
          </a:xfrm>
          <a:prstGeom prst="rect">
            <a:avLst/>
          </a:prstGeom>
          <a:noFill/>
        </p:spPr>
        <p:txBody>
          <a:bodyPr wrap="square" rtlCol="0">
            <a:spAutoFit/>
          </a:bodyPr>
          <a:lstStyle/>
          <a:p>
            <a:r>
              <a:rPr lang="en-US" sz="2700" b="1" dirty="0" err="1">
                <a:latin typeface="Times New Roman" panose="02020603050405020304" pitchFamily="18" charset="0"/>
                <a:cs typeface="Times New Roman" panose="02020603050405020304" pitchFamily="18" charset="0"/>
              </a:rPr>
              <a:t>Trừu</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tượng</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là</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gì</a:t>
            </a:r>
            <a:r>
              <a:rPr lang="en-US" sz="2700" b="1"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Tính trừu tượng cung cấp nhiều tính năng mở rộng khi sử dụng kết hợp với tính đa hình và kế thừa trong lập trình hướng đối tượng.</a:t>
            </a:r>
            <a:endParaRPr lang="en-US" sz="27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2700" dirty="0">
                <a:latin typeface="Times New Roman" panose="02020603050405020304" pitchFamily="18" charset="0"/>
                <a:cs typeface="Times New Roman" panose="02020603050405020304" pitchFamily="18" charset="0"/>
              </a:rPr>
              <a:t>Java trừu tượng hóa thông qua các lớp trừu tượng </a:t>
            </a:r>
            <a:endParaRPr lang="en-US" sz="2700" dirty="0">
              <a:latin typeface="Times New Roman" panose="02020603050405020304" pitchFamily="18" charset="0"/>
              <a:cs typeface="Times New Roman" panose="02020603050405020304" pitchFamily="18" charset="0"/>
            </a:endParaRPr>
          </a:p>
          <a:p>
            <a:pPr algn="ctr"/>
            <a:r>
              <a:rPr lang="en-US" sz="2700" dirty="0">
                <a:latin typeface="Times New Roman" panose="02020603050405020304" pitchFamily="18" charset="0"/>
                <a:cs typeface="Times New Roman" panose="02020603050405020304" pitchFamily="18" charset="0"/>
              </a:rPr>
              <a:t>	</a:t>
            </a:r>
            <a:r>
              <a:rPr lang="vi-VN" sz="2700" dirty="0">
                <a:latin typeface="Times New Roman" panose="02020603050405020304" pitchFamily="18" charset="0"/>
                <a:cs typeface="Times New Roman" panose="02020603050405020304" pitchFamily="18" charset="0"/>
              </a:rPr>
              <a:t>(</a:t>
            </a:r>
            <a:r>
              <a:rPr lang="vi-VN" sz="2700" b="1" i="1" dirty="0">
                <a:latin typeface="Times New Roman" panose="02020603050405020304" pitchFamily="18" charset="0"/>
                <a:cs typeface="Times New Roman" panose="02020603050405020304" pitchFamily="18" charset="0"/>
              </a:rPr>
              <a:t>Abstract </a:t>
            </a:r>
            <a:r>
              <a:rPr lang="vi-VN" sz="2700" i="1" dirty="0">
                <a:latin typeface="Times New Roman" panose="02020603050405020304" pitchFamily="18" charset="0"/>
                <a:cs typeface="Times New Roman" panose="02020603050405020304" pitchFamily="18" charset="0"/>
              </a:rPr>
              <a:t>class</a:t>
            </a:r>
            <a:r>
              <a:rPr lang="vi-VN" sz="2700" dirty="0">
                <a:latin typeface="Times New Roman" panose="02020603050405020304" pitchFamily="18" charset="0"/>
                <a:cs typeface="Times New Roman" panose="02020603050405020304" pitchFamily="18" charset="0"/>
              </a:rPr>
              <a:t>) và các giao diện (</a:t>
            </a:r>
            <a:r>
              <a:rPr lang="vi-VN" sz="2700" b="1" i="1" dirty="0">
                <a:latin typeface="Times New Roman" panose="02020603050405020304" pitchFamily="18" charset="0"/>
                <a:cs typeface="Times New Roman" panose="02020603050405020304" pitchFamily="18" charset="0"/>
              </a:rPr>
              <a:t>Interface</a:t>
            </a:r>
            <a:r>
              <a:rPr lang="vi-VN" sz="2700" dirty="0">
                <a:latin typeface="Times New Roman" panose="02020603050405020304" pitchFamily="18" charset="0"/>
                <a:cs typeface="Times New Roman" panose="02020603050405020304" pitchFamily="18" charset="0"/>
              </a:rPr>
              <a:t>).</a:t>
            </a:r>
            <a:endParaRPr lang="en-US" sz="27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375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97031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Abstract class</a:t>
            </a:r>
          </a:p>
          <a:p>
            <a:r>
              <a:rPr lang="vi-VN" sz="2800" dirty="0">
                <a:latin typeface="Times New Roman" panose="02020603050405020304" pitchFamily="18" charset="0"/>
                <a:cs typeface="Times New Roman" panose="02020603050405020304" pitchFamily="18" charset="0"/>
              </a:rPr>
              <a:t>Abstract class (lớp trừu tượng) là class chứa bộ khung cơ bản, với các thuộctính, các phương thức và các phương thức trừu tượng (abstract method</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phương thức chưa hoàn thiện: chỉ có tên, kiểu trả về, tham số)</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Các lớp extends từ lớp abstract sẽ có nhiệm vụ hoàn thiện các abstract method</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 Abstract class thường được xây dựng bởi kỹ sư thiết kế hệ thống có kinh</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nghiệm</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2430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539430"/>
          </a:xfrm>
          <a:prstGeom prst="rect">
            <a:avLst/>
          </a:prstGeom>
          <a:noFill/>
        </p:spPr>
        <p:txBody>
          <a:bodyPr wrap="square" rtlCol="0">
            <a:spAutoFit/>
          </a:bodyPr>
          <a:lstStyle/>
          <a:p>
            <a:r>
              <a:rPr lang="en-US" sz="2800" b="1" dirty="0"/>
              <a:t>Interface</a:t>
            </a:r>
            <a:r>
              <a:rPr lang="en-US" sz="2800" dirty="0"/>
              <a:t> </a:t>
            </a:r>
            <a:br>
              <a:rPr lang="en-US" sz="2800" dirty="0"/>
            </a:br>
            <a:r>
              <a:rPr lang="en-US" sz="2800" dirty="0"/>
              <a:t> </a:t>
            </a:r>
            <a:r>
              <a:rPr lang="vi-VN" sz="2800" dirty="0">
                <a:latin typeface="Times New Roman" panose="02020603050405020304" pitchFamily="18" charset="0"/>
                <a:cs typeface="Times New Roman" panose="02020603050405020304" pitchFamily="18" charset="0"/>
              </a:rPr>
              <a:t>Interface không phải là class, đây là một mẫu giao diện quy định một số phương</a:t>
            </a:r>
          </a:p>
          <a:p>
            <a:r>
              <a:rPr lang="vi-VN" sz="2800" dirty="0">
                <a:latin typeface="Times New Roman" panose="02020603050405020304" pitchFamily="18" charset="0"/>
                <a:cs typeface="Times New Roman" panose="02020603050405020304" pitchFamily="18" charset="0"/>
              </a:rPr>
              <a:t>thức bắt buộc cho một class nào đó</a:t>
            </a:r>
          </a:p>
          <a:p>
            <a:pPr marL="457200" indent="-457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a:t>
            </a:r>
            <a:r>
              <a:rPr lang="vi-VN" sz="2800" dirty="0">
                <a:latin typeface="Times New Roman" panose="02020603050405020304" pitchFamily="18" charset="0"/>
                <a:cs typeface="Times New Roman" panose="02020603050405020304" pitchFamily="18" charset="0"/>
              </a:rPr>
              <a:t>nterface không cho phép định nghĩa rõ cách hoạt động của phương thức, chỉ</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dừng lại ở khai báo phương thức, việc định nghĩa các phương thức này sẽ đượcthực hiện ở các class con</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7960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970318"/>
          </a:xfrm>
          <a:prstGeom prst="rect">
            <a:avLst/>
          </a:prstGeom>
          <a:noFill/>
        </p:spPr>
        <p:txBody>
          <a:bodyPr wrap="square" rtlCol="0">
            <a:spAutoFit/>
          </a:bodyPr>
          <a:lstStyle/>
          <a:p>
            <a:r>
              <a:rPr lang="en-US" sz="2800" b="1" dirty="0"/>
              <a:t>Interface</a:t>
            </a:r>
            <a:r>
              <a:rPr lang="en-US" sz="2800" dirty="0"/>
              <a:t> </a:t>
            </a:r>
            <a:br>
              <a:rPr lang="en-US" sz="2800" dirty="0"/>
            </a:br>
            <a:r>
              <a:rPr lang="vi-VN" sz="2800" dirty="0">
                <a:latin typeface="Times New Roman" panose="02020603050405020304" pitchFamily="18" charset="0"/>
                <a:cs typeface="Times New Roman" panose="02020603050405020304" pitchFamily="18" charset="0"/>
              </a:rPr>
              <a:t>Tạo mới một phương thức trong Interface  định nghĩa cách hoạt động của</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phương thức này ở các class implements từ Interface đó.</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Sử dụng từ khóa default hoặc static để khi tạo mới một phương thức thì không</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cần phải định nghĩa ở tất cả các class implements từ Interface.</a:t>
            </a:r>
          </a:p>
          <a:p>
            <a:pPr marL="457200" indent="-457200">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Sử dụng default method thì cần khởi tạo đối tượng &lt;&gt; Sử dụng static method</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thì không cần khởi tạo đối tượng</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671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2246769"/>
          </a:xfrm>
          <a:prstGeom prst="rect">
            <a:avLst/>
          </a:prstGeom>
          <a:noFill/>
        </p:spPr>
        <p:txBody>
          <a:bodyPr wrap="square" rtlCol="0">
            <a:spAutoFit/>
          </a:bodyPr>
          <a:lstStyle/>
          <a:p>
            <a:r>
              <a:rPr lang="en-US" sz="2800" b="1" dirty="0"/>
              <a:t>Abstract Class </a:t>
            </a:r>
            <a:r>
              <a:rPr lang="en-US" sz="2800" b="1" dirty="0" err="1"/>
              <a:t>vs</a:t>
            </a:r>
            <a:r>
              <a:rPr lang="en-US" sz="2800" b="1" dirty="0"/>
              <a:t> Interface</a:t>
            </a:r>
            <a:r>
              <a:rPr lang="en-US" sz="2800" dirty="0"/>
              <a:t> </a:t>
            </a:r>
            <a:br>
              <a:rPr lang="en-US" sz="2800" dirty="0"/>
            </a:b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Những điểm giống nhau</a:t>
            </a:r>
          </a:p>
          <a:p>
            <a:pPr marL="457200" indent="-457200">
              <a:buFont typeface="Arial" panose="020B0604020202020204" pitchFamily="34" charset="0"/>
              <a:buChar char="•"/>
            </a:pPr>
            <a:r>
              <a:rPr lang="vi-VN" sz="2800" dirty="0">
                <a:latin typeface="Times New Roman" panose="02020603050405020304" pitchFamily="18" charset="0"/>
                <a:cs typeface="Times New Roman" panose="02020603050405020304" pitchFamily="18" charset="0"/>
              </a:rPr>
              <a:t>Chứa các abstract methods</a:t>
            </a:r>
          </a:p>
          <a:p>
            <a:r>
              <a:rPr lang="vi-V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Không khởi tạo trực tiếp đối tượng mà phải thông qua các class con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06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379200"/>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Tính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rừu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T</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ượng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A</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bstraction)</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1243409"/>
            <a:ext cx="9116035" cy="954107"/>
          </a:xfrm>
          <a:prstGeom prst="rect">
            <a:avLst/>
          </a:prstGeom>
          <a:noFill/>
        </p:spPr>
        <p:txBody>
          <a:bodyPr wrap="square" rtlCol="0">
            <a:spAutoFit/>
          </a:bodyPr>
          <a:lstStyle/>
          <a:p>
            <a:r>
              <a:rPr lang="en-US" sz="2800" b="1" dirty="0"/>
              <a:t>Abstract Class </a:t>
            </a:r>
            <a:r>
              <a:rPr lang="en-US" sz="2800" b="1" dirty="0" err="1"/>
              <a:t>vs</a:t>
            </a:r>
            <a:r>
              <a:rPr lang="en-US" sz="2800" b="1" dirty="0"/>
              <a:t> Interface</a:t>
            </a:r>
            <a:r>
              <a:rPr lang="en-US" sz="2800" dirty="0"/>
              <a:t> </a:t>
            </a:r>
            <a:br>
              <a:rPr lang="en-US" sz="2800" dirty="0"/>
            </a:br>
            <a:r>
              <a:rPr lang="en-US" sz="2800" dirty="0">
                <a:latin typeface="Times New Roman" panose="02020603050405020304" pitchFamily="18" charset="0"/>
                <a:cs typeface="Times New Roman" panose="02020603050405020304" pitchFamily="18" charset="0"/>
              </a:rPr>
              <a:t>	</a:t>
            </a:r>
          </a:p>
        </p:txBody>
      </p:sp>
      <p:pic>
        <p:nvPicPr>
          <p:cNvPr id="2" name="Picture 1"/>
          <p:cNvPicPr>
            <a:picLocks noChangeAspect="1"/>
          </p:cNvPicPr>
          <p:nvPr/>
        </p:nvPicPr>
        <p:blipFill>
          <a:blip r:embed="rId2"/>
          <a:stretch>
            <a:fillRect/>
          </a:stretch>
        </p:blipFill>
        <p:spPr>
          <a:xfrm>
            <a:off x="1694089" y="1720462"/>
            <a:ext cx="7600950" cy="4981575"/>
          </a:xfrm>
          <a:prstGeom prst="rect">
            <a:avLst/>
          </a:prstGeom>
        </p:spPr>
      </p:pic>
    </p:spTree>
    <p:extLst>
      <p:ext uri="{BB962C8B-B14F-4D97-AF65-F5344CB8AC3E}">
        <p14:creationId xmlns:p14="http://schemas.microsoft.com/office/powerpoint/2010/main" val="253877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p:cNvGrpSpPr/>
          <p:nvPr/>
        </p:nvGrpSpPr>
        <p:grpSpPr>
          <a:xfrm>
            <a:off x="1219200" y="1386906"/>
            <a:ext cx="9144000" cy="637291"/>
            <a:chOff x="3129129" y="1121776"/>
            <a:chExt cx="5933741" cy="1171624"/>
          </a:xfrm>
          <a:solidFill>
            <a:srgbClr val="F37422"/>
          </a:solidFill>
        </p:grpSpPr>
        <p:sp>
          <p:nvSpPr>
            <p:cNvPr id="7" name="圆角矩形 2"/>
            <p:cNvSpPr/>
            <p:nvPr/>
          </p:nvSpPr>
          <p:spPr>
            <a:xfrm>
              <a:off x="3129129" y="1121776"/>
              <a:ext cx="5933741" cy="117162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AA2D"/>
                </a:solidFill>
              </a:endParaRPr>
            </a:p>
          </p:txBody>
        </p:sp>
        <p:sp>
          <p:nvSpPr>
            <p:cNvPr id="8" name="圆角矩形 3"/>
            <p:cNvSpPr/>
            <p:nvPr/>
          </p:nvSpPr>
          <p:spPr>
            <a:xfrm>
              <a:off x="3289330" y="1253414"/>
              <a:ext cx="5613340" cy="908350"/>
            </a:xfrm>
            <a:prstGeom prst="roundRect">
              <a:avLst>
                <a:gd name="adj" fmla="val 50000"/>
              </a:avLst>
            </a:prstGeom>
            <a:grpFill/>
            <a:ln w="19050">
              <a:gradFill flip="none" rotWithShape="1">
                <a:gsLst>
                  <a:gs pos="0">
                    <a:srgbClr val="A26CB8"/>
                  </a:gs>
                  <a:gs pos="100000">
                    <a:srgbClr val="663A77"/>
                  </a:gs>
                </a:gsLst>
                <a:lin ang="2700000" scaled="1"/>
                <a:tileRect/>
              </a:gradFill>
            </a:ln>
            <a:effectLst>
              <a:innerShdw blurRad="317500" dist="1143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solidFill>
                    <a:schemeClr val="tx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C</a:t>
              </a:r>
              <a:r>
                <a:rPr lang="vi-VN"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rPr>
                <a:t>lass Object</a:t>
              </a:r>
              <a:endParaRPr lang="zh-CN" altLang="en-US" sz="2800" b="1" dirty="0">
                <a:solidFill>
                  <a:schemeClr val="bg1"/>
                </a:solidFill>
                <a:latin typeface="Times New Roman" panose="02020603050405020304" pitchFamily="18" charset="0"/>
                <a:ea typeface="Microsoft YaHei" panose="020B0503020204020204" pitchFamily="34" charset="-122"/>
                <a:cs typeface="Times New Roman" panose="02020603050405020304" pitchFamily="18" charset="0"/>
              </a:endParaRPr>
            </a:p>
          </p:txBody>
        </p:sp>
      </p:grpSp>
      <p:sp>
        <p:nvSpPr>
          <p:cNvPr id="15" name="TextBox 14"/>
          <p:cNvSpPr txBox="1"/>
          <p:nvPr/>
        </p:nvSpPr>
        <p:spPr>
          <a:xfrm>
            <a:off x="1247165" y="2251115"/>
            <a:ext cx="9116035" cy="3970318"/>
          </a:xfrm>
          <a:prstGeom prst="rect">
            <a:avLst/>
          </a:prstGeom>
          <a:noFill/>
        </p:spPr>
        <p:txBody>
          <a:bodyPr wrap="square" rtlCol="0">
            <a:spAutoFit/>
          </a:bodyPr>
          <a:lstStyle/>
          <a:p>
            <a:r>
              <a:rPr lang="en-US" sz="2800" dirty="0"/>
              <a:t/>
            </a:r>
            <a:br>
              <a:rPr lang="en-US" sz="2800" dirty="0"/>
            </a:br>
            <a:r>
              <a:rPr lang="vi-VN" sz="2800" i="1" dirty="0"/>
              <a:t>Tất cả các class trong Java (có sẵn hay do lập trình viên định nghĩa) đều kế thừa</a:t>
            </a:r>
            <a:br>
              <a:rPr lang="vi-VN" sz="2800" i="1" dirty="0"/>
            </a:br>
            <a:r>
              <a:rPr lang="vi-VN" sz="2800" i="1" dirty="0"/>
              <a:t>từ class Object</a:t>
            </a:r>
            <a:br>
              <a:rPr lang="vi-VN" sz="2800" i="1" dirty="0"/>
            </a:br>
            <a:r>
              <a:rPr lang="vi-VN" sz="2800" dirty="0"/>
              <a:t>• </a:t>
            </a:r>
            <a:r>
              <a:rPr lang="vi-VN" sz="2800" i="1" dirty="0"/>
              <a:t>Sử dụng phương thức </a:t>
            </a:r>
            <a:r>
              <a:rPr lang="vi-VN" sz="2800" b="1" dirty="0"/>
              <a:t>toString() </a:t>
            </a:r>
            <a:r>
              <a:rPr lang="vi-VN" sz="2800" i="1" dirty="0"/>
              <a:t>để in ra thông tin của một đối tượng nào đó</a:t>
            </a:r>
            <a:br>
              <a:rPr lang="vi-VN" sz="2800" i="1" dirty="0"/>
            </a:br>
            <a:r>
              <a:rPr lang="vi-VN" sz="2800" dirty="0"/>
              <a:t>• </a:t>
            </a:r>
            <a:r>
              <a:rPr lang="vi-VN" sz="2800" i="1" dirty="0"/>
              <a:t>Sử dụng phương thức </a:t>
            </a:r>
            <a:r>
              <a:rPr lang="vi-VN" sz="2800" b="1" i="1" dirty="0"/>
              <a:t>equals() </a:t>
            </a:r>
            <a:r>
              <a:rPr lang="vi-VN" sz="2800" i="1" dirty="0"/>
              <a:t>để so sánh các đối tượng với nhau</a:t>
            </a:r>
            <a:r>
              <a:rPr lang="vi-VN" sz="2800" dirty="0"/>
              <a:t> </a:t>
            </a:r>
            <a:br>
              <a:rPr lang="vi-VN" sz="2800" dirty="0"/>
            </a:br>
            <a:r>
              <a:rPr lang="vi-VN" sz="2800" dirty="0"/>
              <a:t> </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1120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08" name="Google Shape;108;p2"/>
          <p:cNvGrpSpPr/>
          <p:nvPr/>
        </p:nvGrpSpPr>
        <p:grpSpPr>
          <a:xfrm>
            <a:off x="1" y="11399"/>
            <a:ext cx="12292836" cy="964944"/>
            <a:chOff x="3129129" y="1121776"/>
            <a:chExt cx="5933741" cy="1171624"/>
          </a:xfrm>
        </p:grpSpPr>
        <p:sp>
          <p:nvSpPr>
            <p:cNvPr id="109" name="Google Shape;109;p2"/>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121900" tIns="60933" rIns="121900" bIns="60933" anchor="ctr" anchorCtr="0">
              <a:noAutofit/>
            </a:bodyPr>
            <a:lstStyle/>
            <a:p>
              <a:endParaRPr sz="3733">
                <a:solidFill>
                  <a:srgbClr val="FFAA2D"/>
                </a:solidFill>
                <a:latin typeface="Arial"/>
                <a:ea typeface="Arial"/>
                <a:cs typeface="Arial"/>
                <a:sym typeface="Arial"/>
              </a:endParaRPr>
            </a:p>
          </p:txBody>
        </p:sp>
        <p:sp>
          <p:nvSpPr>
            <p:cNvPr id="110" name="Google Shape;110;p2"/>
            <p:cNvSpPr/>
            <p:nvPr/>
          </p:nvSpPr>
          <p:spPr>
            <a:xfrm>
              <a:off x="3289330" y="1253414"/>
              <a:ext cx="5613340" cy="908350"/>
            </a:xfrm>
            <a:prstGeom prst="roundRect">
              <a:avLst>
                <a:gd name="adj" fmla="val 50000"/>
              </a:avLst>
            </a:prstGeom>
            <a:gradFill>
              <a:gsLst>
                <a:gs pos="0">
                  <a:srgbClr val="FFAA2D"/>
                </a:gs>
                <a:gs pos="100000">
                  <a:srgbClr val="FFD393"/>
                </a:gs>
              </a:gsLst>
              <a:lin ang="0" scaled="0"/>
            </a:gradFill>
            <a:ln w="19050" cap="flat" cmpd="sng">
              <a:solidFill>
                <a:srgbClr val="BFBFB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733" b="1">
                  <a:solidFill>
                    <a:schemeClr val="lt1"/>
                  </a:solidFill>
                  <a:latin typeface="Times New Roman"/>
                  <a:ea typeface="Times New Roman"/>
                  <a:cs typeface="Times New Roman"/>
                  <a:sym typeface="Times New Roman"/>
                </a:rPr>
                <a:t>Collections Trong Java</a:t>
              </a:r>
              <a:endParaRPr sz="3733" b="1">
                <a:solidFill>
                  <a:schemeClr val="lt1"/>
                </a:solidFill>
                <a:latin typeface="Times New Roman"/>
                <a:ea typeface="Times New Roman"/>
                <a:cs typeface="Times New Roman"/>
                <a:sym typeface="Times New Roman"/>
              </a:endParaRPr>
            </a:p>
          </p:txBody>
        </p:sp>
      </p:grpSp>
      <p:grpSp>
        <p:nvGrpSpPr>
          <p:cNvPr id="111" name="Google Shape;111;p2"/>
          <p:cNvGrpSpPr/>
          <p:nvPr/>
        </p:nvGrpSpPr>
        <p:grpSpPr>
          <a:xfrm>
            <a:off x="57621" y="-105916"/>
            <a:ext cx="1794987" cy="1693296"/>
            <a:chOff x="3099689" y="1098878"/>
            <a:chExt cx="1995612" cy="1995615"/>
          </a:xfrm>
        </p:grpSpPr>
        <p:grpSp>
          <p:nvGrpSpPr>
            <p:cNvPr id="112" name="Google Shape;112;p2"/>
            <p:cNvGrpSpPr/>
            <p:nvPr/>
          </p:nvGrpSpPr>
          <p:grpSpPr>
            <a:xfrm>
              <a:off x="3099689" y="1098878"/>
              <a:ext cx="1995612" cy="1995615"/>
              <a:chOff x="6804316" y="2574806"/>
              <a:chExt cx="3585705" cy="3585705"/>
            </a:xfrm>
          </p:grpSpPr>
          <p:sp>
            <p:nvSpPr>
              <p:cNvPr id="113" name="Google Shape;113;p2"/>
              <p:cNvSpPr/>
              <p:nvPr/>
            </p:nvSpPr>
            <p:spPr>
              <a:xfrm rot="-2700000">
                <a:off x="7501948" y="2927402"/>
                <a:ext cx="2190440"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14" name="Google Shape;114;p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sp>
            <p:nvSpPr>
              <p:cNvPr id="115" name="Google Shape;115;p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121900" tIns="60933" rIns="121900" bIns="60933" anchor="ctr" anchorCtr="0">
                <a:noAutofit/>
              </a:bodyPr>
              <a:lstStyle/>
              <a:p>
                <a:endParaRPr sz="3733">
                  <a:solidFill>
                    <a:schemeClr val="lt1"/>
                  </a:solidFill>
                  <a:latin typeface="Arial"/>
                  <a:ea typeface="Arial"/>
                  <a:cs typeface="Arial"/>
                  <a:sym typeface="Arial"/>
                </a:endParaRPr>
              </a:p>
            </p:txBody>
          </p:sp>
        </p:grpSp>
        <p:sp>
          <p:nvSpPr>
            <p:cNvPr id="116" name="Google Shape;116;p2"/>
            <p:cNvSpPr/>
            <p:nvPr/>
          </p:nvSpPr>
          <p:spPr>
            <a:xfrm>
              <a:off x="3222820" y="1148080"/>
              <a:ext cx="1284820"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121900" tIns="60933" rIns="121900" bIns="60933" anchor="ctr" anchorCtr="0">
              <a:noAutofit/>
            </a:bodyPr>
            <a:lstStyle/>
            <a:p>
              <a:pPr algn="ctr"/>
              <a:r>
                <a:rPr lang="en-US" sz="3733" dirty="0">
                  <a:solidFill>
                    <a:srgbClr val="FFC000"/>
                  </a:solidFill>
                  <a:latin typeface="Impact"/>
                  <a:ea typeface="Impact"/>
                  <a:cs typeface="Impact"/>
                  <a:sym typeface="Impact"/>
                </a:rPr>
                <a:t>20</a:t>
              </a:r>
            </a:p>
          </p:txBody>
        </p:sp>
      </p:grpSp>
      <p:sp>
        <p:nvSpPr>
          <p:cNvPr id="117" name="Google Shape;117;p2"/>
          <p:cNvSpPr/>
          <p:nvPr/>
        </p:nvSpPr>
        <p:spPr>
          <a:xfrm>
            <a:off x="331886" y="1084759"/>
            <a:ext cx="3722321" cy="780764"/>
          </a:xfrm>
          <a:prstGeom prst="homePlate">
            <a:avLst>
              <a:gd name="adj"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200" dirty="0">
                <a:solidFill>
                  <a:schemeClr val="lt1"/>
                </a:solidFill>
                <a:latin typeface="Arial"/>
                <a:ea typeface="Arial"/>
                <a:cs typeface="Arial"/>
                <a:sym typeface="Arial"/>
              </a:rPr>
              <a:t>Collection là gì?</a:t>
            </a:r>
            <a:endParaRPr sz="3200" dirty="0"/>
          </a:p>
        </p:txBody>
      </p:sp>
      <p:sp>
        <p:nvSpPr>
          <p:cNvPr id="118" name="Google Shape;118;p2"/>
          <p:cNvSpPr/>
          <p:nvPr/>
        </p:nvSpPr>
        <p:spPr>
          <a:xfrm>
            <a:off x="955114" y="2196861"/>
            <a:ext cx="10311469" cy="780764"/>
          </a:xfrm>
          <a:prstGeom prst="homePlate">
            <a:avLst>
              <a:gd name="adj" fmla="val 50000"/>
            </a:avLst>
          </a:prstGeom>
          <a:solidFill>
            <a:srgbClr val="FFD966"/>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3200" dirty="0">
                <a:solidFill>
                  <a:srgbClr val="FF0000"/>
                </a:solidFill>
                <a:latin typeface="Arial"/>
                <a:ea typeface="Arial"/>
                <a:cs typeface="Arial"/>
                <a:sym typeface="Arial"/>
              </a:rPr>
              <a:t>- Là </a:t>
            </a:r>
            <a:r>
              <a:rPr lang="en-US" sz="3200" dirty="0" err="1">
                <a:solidFill>
                  <a:srgbClr val="FF0000"/>
                </a:solidFill>
                <a:latin typeface="Arial"/>
                <a:ea typeface="Arial"/>
                <a:cs typeface="Arial"/>
                <a:sym typeface="Arial"/>
              </a:rPr>
              <a:t>mảng</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danh</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sách</a:t>
            </a:r>
            <a:r>
              <a:rPr lang="en-US" sz="3200" dirty="0">
                <a:solidFill>
                  <a:srgbClr val="FF0000"/>
                </a:solidFill>
                <a:latin typeface="Arial"/>
                <a:ea typeface="Arial"/>
                <a:cs typeface="Arial"/>
                <a:sym typeface="Arial"/>
              </a:rPr>
              <a:t> dùng trong </a:t>
            </a:r>
            <a:r>
              <a:rPr lang="en-US" sz="3200" dirty="0" err="1">
                <a:solidFill>
                  <a:srgbClr val="FF0000"/>
                </a:solidFill>
                <a:latin typeface="Arial"/>
                <a:ea typeface="Arial"/>
                <a:cs typeface="Arial"/>
                <a:sym typeface="Arial"/>
              </a:rPr>
              <a:t>hướng</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đối</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tượng</a:t>
            </a:r>
            <a:endParaRPr sz="3200" dirty="0"/>
          </a:p>
        </p:txBody>
      </p:sp>
      <p:sp>
        <p:nvSpPr>
          <p:cNvPr id="119" name="Google Shape;119;p2"/>
          <p:cNvSpPr/>
          <p:nvPr/>
        </p:nvSpPr>
        <p:spPr>
          <a:xfrm>
            <a:off x="990683" y="3417378"/>
            <a:ext cx="10422792" cy="1327220"/>
          </a:xfrm>
          <a:prstGeom prst="homePlate">
            <a:avLst>
              <a:gd name="adj" fmla="val 50000"/>
            </a:avLst>
          </a:prstGeom>
          <a:solidFill>
            <a:srgbClr val="FFD966"/>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pPr marL="609585" indent="-609585">
              <a:buClr>
                <a:srgbClr val="FF0000"/>
              </a:buClr>
              <a:buSzPts val="2800"/>
              <a:buFont typeface="Arial"/>
              <a:buChar char="-"/>
            </a:pPr>
            <a:r>
              <a:rPr lang="en-US" sz="3200" dirty="0">
                <a:solidFill>
                  <a:srgbClr val="FF0000"/>
                </a:solidFill>
                <a:latin typeface="Arial"/>
                <a:ea typeface="Arial"/>
                <a:cs typeface="Arial"/>
                <a:sym typeface="Arial"/>
              </a:rPr>
              <a:t>Cung </a:t>
            </a:r>
            <a:r>
              <a:rPr lang="en-US" sz="3200" dirty="0" err="1">
                <a:solidFill>
                  <a:srgbClr val="FF0000"/>
                </a:solidFill>
                <a:latin typeface="Arial"/>
                <a:ea typeface="Arial"/>
                <a:cs typeface="Arial"/>
                <a:sym typeface="Arial"/>
              </a:rPr>
              <a:t>cấp</a:t>
            </a:r>
            <a:r>
              <a:rPr lang="en-US" sz="3200" dirty="0">
                <a:solidFill>
                  <a:srgbClr val="FF0000"/>
                </a:solidFill>
                <a:latin typeface="Arial"/>
                <a:ea typeface="Arial"/>
                <a:cs typeface="Arial"/>
                <a:sym typeface="Arial"/>
              </a:rPr>
              <a:t> các Method: add(), set(), remove(),… </a:t>
            </a:r>
            <a:endParaRPr sz="3200" dirty="0"/>
          </a:p>
          <a:p>
            <a:pPr marL="609585" indent="-609585">
              <a:buClr>
                <a:srgbClr val="FF0000"/>
              </a:buClr>
              <a:buSzPts val="2800"/>
              <a:buFont typeface="Arial"/>
              <a:buChar char="-"/>
            </a:pPr>
            <a:r>
              <a:rPr lang="en-US" sz="3200" dirty="0">
                <a:solidFill>
                  <a:srgbClr val="FF0000"/>
                </a:solidFill>
                <a:latin typeface="Arial"/>
                <a:ea typeface="Arial"/>
                <a:cs typeface="Arial"/>
                <a:sym typeface="Arial"/>
              </a:rPr>
              <a:t>Dùng để </a:t>
            </a:r>
            <a:r>
              <a:rPr lang="en-US" sz="3200" dirty="0" err="1">
                <a:solidFill>
                  <a:srgbClr val="FF0000"/>
                </a:solidFill>
                <a:latin typeface="Arial"/>
                <a:ea typeface="Arial"/>
                <a:cs typeface="Arial"/>
                <a:sym typeface="Arial"/>
              </a:rPr>
              <a:t>thêm,sửa,xóa</a:t>
            </a:r>
            <a:r>
              <a:rPr lang="en-US" sz="3200" dirty="0">
                <a:solidFill>
                  <a:srgbClr val="FF0000"/>
                </a:solidFill>
                <a:latin typeface="Arial"/>
                <a:ea typeface="Arial"/>
                <a:cs typeface="Arial"/>
                <a:sym typeface="Arial"/>
              </a:rPr>
              <a:t> các phần </a:t>
            </a:r>
            <a:r>
              <a:rPr lang="en-US" sz="3200" dirty="0" err="1">
                <a:solidFill>
                  <a:srgbClr val="FF0000"/>
                </a:solidFill>
                <a:latin typeface="Arial"/>
                <a:ea typeface="Arial"/>
                <a:cs typeface="Arial"/>
                <a:sym typeface="Arial"/>
              </a:rPr>
              <a:t>tử</a:t>
            </a:r>
            <a:r>
              <a:rPr lang="en-US" sz="3200" dirty="0">
                <a:solidFill>
                  <a:srgbClr val="FF0000"/>
                </a:solidFill>
                <a:latin typeface="Arial"/>
                <a:ea typeface="Arial"/>
                <a:cs typeface="Arial"/>
                <a:sym typeface="Arial"/>
              </a:rPr>
              <a:t> trong </a:t>
            </a:r>
            <a:r>
              <a:rPr lang="en-US" sz="3200" dirty="0" err="1">
                <a:solidFill>
                  <a:srgbClr val="FF0000"/>
                </a:solidFill>
                <a:latin typeface="Arial"/>
                <a:ea typeface="Arial"/>
                <a:cs typeface="Arial"/>
                <a:sym typeface="Arial"/>
              </a:rPr>
              <a:t>mảng</a:t>
            </a:r>
            <a:endParaRPr sz="3200" dirty="0"/>
          </a:p>
        </p:txBody>
      </p:sp>
      <p:sp>
        <p:nvSpPr>
          <p:cNvPr id="120" name="Google Shape;120;p2"/>
          <p:cNvSpPr/>
          <p:nvPr/>
        </p:nvSpPr>
        <p:spPr>
          <a:xfrm>
            <a:off x="990683" y="5109631"/>
            <a:ext cx="10422792" cy="1327220"/>
          </a:xfrm>
          <a:prstGeom prst="homePlate">
            <a:avLst>
              <a:gd name="adj" fmla="val 50000"/>
            </a:avLst>
          </a:prstGeom>
          <a:solidFill>
            <a:srgbClr val="FFD966"/>
          </a:solidFill>
          <a:ln w="12700" cap="flat" cmpd="sng">
            <a:solidFill>
              <a:srgbClr val="42719B"/>
            </a:solidFill>
            <a:prstDash val="solid"/>
            <a:miter lim="800000"/>
            <a:headEnd type="none" w="sm" len="sm"/>
            <a:tailEnd type="none" w="sm" len="sm"/>
          </a:ln>
        </p:spPr>
        <p:txBody>
          <a:bodyPr spcFirstLastPara="1" wrap="square" lIns="121900" tIns="60933" rIns="121900" bIns="60933" anchor="ctr" anchorCtr="0">
            <a:noAutofit/>
          </a:bodyPr>
          <a:lstStyle/>
          <a:p>
            <a:pPr marL="609585" indent="-609585">
              <a:buClr>
                <a:srgbClr val="FF0000"/>
              </a:buClr>
              <a:buSzPts val="2800"/>
              <a:buFont typeface="Arial"/>
              <a:buChar char="-"/>
            </a:pPr>
            <a:r>
              <a:rPr lang="en-US" sz="3200" dirty="0" err="1">
                <a:solidFill>
                  <a:srgbClr val="FF0000"/>
                </a:solidFill>
                <a:latin typeface="Arial"/>
                <a:ea typeface="Arial"/>
                <a:cs typeface="Arial"/>
                <a:sym typeface="Arial"/>
              </a:rPr>
              <a:t>Ưu</a:t>
            </a:r>
            <a:r>
              <a:rPr lang="en-US" sz="3200" dirty="0">
                <a:solidFill>
                  <a:srgbClr val="FF0000"/>
                </a:solidFill>
                <a:latin typeface="Arial"/>
                <a:ea typeface="Arial"/>
                <a:cs typeface="Arial"/>
                <a:sym typeface="Arial"/>
              </a:rPr>
              <a:t> điểm: </a:t>
            </a:r>
            <a:r>
              <a:rPr lang="en-US" sz="3200" dirty="0" err="1">
                <a:solidFill>
                  <a:srgbClr val="FF0000"/>
                </a:solidFill>
                <a:latin typeface="Arial"/>
                <a:ea typeface="Arial"/>
                <a:cs typeface="Arial"/>
                <a:sym typeface="Arial"/>
              </a:rPr>
              <a:t>Tiện</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dụng</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hiệu</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năng</a:t>
            </a:r>
            <a:r>
              <a:rPr lang="en-US" sz="3200" dirty="0">
                <a:solidFill>
                  <a:srgbClr val="FF0000"/>
                </a:solidFill>
                <a:latin typeface="Arial"/>
                <a:ea typeface="Arial"/>
                <a:cs typeface="Arial"/>
                <a:sym typeface="Arial"/>
              </a:rPr>
              <a:t> </a:t>
            </a:r>
            <a:r>
              <a:rPr lang="en-US" sz="3200" dirty="0" err="1">
                <a:solidFill>
                  <a:srgbClr val="FF0000"/>
                </a:solidFill>
                <a:latin typeface="Arial"/>
                <a:ea typeface="Arial"/>
                <a:cs typeface="Arial"/>
                <a:sym typeface="Arial"/>
              </a:rPr>
              <a:t>cao</a:t>
            </a:r>
            <a:endParaRPr sz="320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p:tgtEl>
                                          <p:spTgt spid="1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437</TotalTime>
  <Words>4915</Words>
  <Application>Microsoft Office PowerPoint</Application>
  <PresentationFormat>Widescreen</PresentationFormat>
  <Paragraphs>671</Paragraphs>
  <Slides>119</Slides>
  <Notes>31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119</vt:i4>
      </vt:variant>
    </vt:vector>
  </HeadingPairs>
  <TitlesOfParts>
    <vt:vector size="134" baseType="lpstr">
      <vt:lpstr>Times</vt:lpstr>
      <vt:lpstr>Trebuchet MS</vt:lpstr>
      <vt:lpstr>宋体</vt:lpstr>
      <vt:lpstr>Courier New</vt:lpstr>
      <vt:lpstr>Impact</vt:lpstr>
      <vt:lpstr>华文新魏</vt:lpstr>
      <vt:lpstr>Open Sans</vt:lpstr>
      <vt:lpstr>Times New Roman</vt:lpstr>
      <vt:lpstr>Wingdings</vt:lpstr>
      <vt:lpstr>Microsoft YaHei</vt:lpstr>
      <vt:lpstr>Tahoma</vt:lpstr>
      <vt:lpstr>Calibri</vt:lpstr>
      <vt:lpstr>Wingdings 3</vt:lpstr>
      <vt:lpstr>Arial</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16</cp:revision>
  <dcterms:created xsi:type="dcterms:W3CDTF">2020-08-07T13:14:06Z</dcterms:created>
  <dcterms:modified xsi:type="dcterms:W3CDTF">2024-10-08T15:31:24Z</dcterms:modified>
</cp:coreProperties>
</file>